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6" r:id="rId4"/>
  </p:sldMasterIdLst>
  <p:notesMasterIdLst>
    <p:notesMasterId r:id="rId34"/>
  </p:notesMasterIdLst>
  <p:sldIdLst>
    <p:sldId id="256" r:id="rId5"/>
    <p:sldId id="257" r:id="rId6"/>
    <p:sldId id="258" r:id="rId7"/>
    <p:sldId id="259" r:id="rId8"/>
    <p:sldId id="262" r:id="rId9"/>
    <p:sldId id="260" r:id="rId10"/>
    <p:sldId id="261" r:id="rId11"/>
    <p:sldId id="268" r:id="rId12"/>
    <p:sldId id="263" r:id="rId13"/>
    <p:sldId id="301" r:id="rId14"/>
    <p:sldId id="300" r:id="rId15"/>
    <p:sldId id="293" r:id="rId16"/>
    <p:sldId id="322" r:id="rId17"/>
    <p:sldId id="321" r:id="rId18"/>
    <p:sldId id="320" r:id="rId19"/>
    <p:sldId id="311" r:id="rId20"/>
    <p:sldId id="314" r:id="rId21"/>
    <p:sldId id="313" r:id="rId22"/>
    <p:sldId id="312" r:id="rId23"/>
    <p:sldId id="310" r:id="rId24"/>
    <p:sldId id="309" r:id="rId25"/>
    <p:sldId id="308" r:id="rId26"/>
    <p:sldId id="324" r:id="rId27"/>
    <p:sldId id="325" r:id="rId28"/>
    <p:sldId id="307" r:id="rId29"/>
    <p:sldId id="306" r:id="rId30"/>
    <p:sldId id="326" r:id="rId31"/>
    <p:sldId id="323" r:id="rId32"/>
    <p:sldId id="30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nledning" id="{C16F258A-7727-471E-99CD-46F791B7B7F4}">
          <p14:sldIdLst>
            <p14:sldId id="256"/>
            <p14:sldId id="257"/>
            <p14:sldId id="258"/>
          </p14:sldIdLst>
        </p14:section>
        <p14:section name="Årsberetning" id="{483B2FB5-2968-4A0C-8FEA-76FD9BEFA55B}">
          <p14:sldIdLst>
            <p14:sldId id="259"/>
            <p14:sldId id="262"/>
            <p14:sldId id="260"/>
            <p14:sldId id="261"/>
            <p14:sldId id="268"/>
            <p14:sldId id="263"/>
            <p14:sldId id="301"/>
            <p14:sldId id="300"/>
            <p14:sldId id="293"/>
          </p14:sldIdLst>
        </p14:section>
        <p14:section name="Regnskap og budsjett" id="{A01E05C5-BFB9-4028-8521-962572785EE3}">
          <p14:sldIdLst>
            <p14:sldId id="322"/>
            <p14:sldId id="321"/>
            <p14:sldId id="320"/>
            <p14:sldId id="311"/>
          </p14:sldIdLst>
        </p14:section>
        <p14:section name="Kontingent, avgift og egenandel" id="{B6A20E82-8C97-4586-8142-A7696887BC71}">
          <p14:sldIdLst>
            <p14:sldId id="314"/>
            <p14:sldId id="313"/>
            <p14:sldId id="312"/>
          </p14:sldIdLst>
        </p14:section>
        <p14:section name="Saker, valg og honorar" id="{526FEACE-21F0-473D-8E26-453B1C5266BC}">
          <p14:sldIdLst>
            <p14:sldId id="310"/>
            <p14:sldId id="309"/>
            <p14:sldId id="308"/>
            <p14:sldId id="324"/>
            <p14:sldId id="325"/>
            <p14:sldId id="307"/>
            <p14:sldId id="306"/>
            <p14:sldId id="326"/>
            <p14:sldId id="323"/>
            <p14:sldId id="30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a Sandness" initials="OS" lastIdx="1" clrIdx="0">
    <p:extLst>
      <p:ext uri="{19B8F6BF-5375-455C-9EA6-DF929625EA0E}">
        <p15:presenceInfo xmlns:p15="http://schemas.microsoft.com/office/powerpoint/2012/main" userId="S::Ola.Sandness@braathe.no::a51757b6-86e4-484d-ad33-894e42ca6b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595"/>
  </p:normalViewPr>
  <p:slideViewPr>
    <p:cSldViewPr snapToGrid="0">
      <p:cViewPr varScale="1">
        <p:scale>
          <a:sx n="115" d="100"/>
          <a:sy n="115" d="100"/>
        </p:scale>
        <p:origin x="57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1FE4A6-FC39-495D-8183-51291C3913C9}" type="datetimeFigureOut">
              <a:rPr lang="nb-NO" smtClean="0"/>
              <a:t>18.03.2024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9F82C6-1BCF-4DBF-AC9F-D1104CEC6A3B}" type="slidenum">
              <a:rPr lang="nb-NO" smtClean="0"/>
              <a:t>‹#›</a:t>
            </a:fld>
            <a:endParaRPr lang="nb-NO"/>
          </a:p>
        </p:txBody>
      </p:sp>
    </p:spTree>
    <p:extLst>
      <p:ext uri="{BB962C8B-B14F-4D97-AF65-F5344CB8AC3E}">
        <p14:creationId xmlns:p14="http://schemas.microsoft.com/office/powerpoint/2010/main" val="1058254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a:t>
            </a:fld>
            <a:endParaRPr lang="nb-NO"/>
          </a:p>
        </p:txBody>
      </p:sp>
    </p:spTree>
    <p:extLst>
      <p:ext uri="{BB962C8B-B14F-4D97-AF65-F5344CB8AC3E}">
        <p14:creationId xmlns:p14="http://schemas.microsoft.com/office/powerpoint/2010/main" val="2993070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11</a:t>
            </a:fld>
            <a:endParaRPr lang="nb-NO"/>
          </a:p>
        </p:txBody>
      </p:sp>
    </p:spTree>
    <p:extLst>
      <p:ext uri="{BB962C8B-B14F-4D97-AF65-F5344CB8AC3E}">
        <p14:creationId xmlns:p14="http://schemas.microsoft.com/office/powerpoint/2010/main" val="3807762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12</a:t>
            </a:fld>
            <a:endParaRPr lang="nb-NO"/>
          </a:p>
        </p:txBody>
      </p:sp>
    </p:spTree>
    <p:extLst>
      <p:ext uri="{BB962C8B-B14F-4D97-AF65-F5344CB8AC3E}">
        <p14:creationId xmlns:p14="http://schemas.microsoft.com/office/powerpoint/2010/main" val="3101216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13</a:t>
            </a:fld>
            <a:endParaRPr lang="nb-NO"/>
          </a:p>
        </p:txBody>
      </p:sp>
    </p:spTree>
    <p:extLst>
      <p:ext uri="{BB962C8B-B14F-4D97-AF65-F5344CB8AC3E}">
        <p14:creationId xmlns:p14="http://schemas.microsoft.com/office/powerpoint/2010/main" val="509800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14</a:t>
            </a:fld>
            <a:endParaRPr lang="nb-NO"/>
          </a:p>
        </p:txBody>
      </p:sp>
    </p:spTree>
    <p:extLst>
      <p:ext uri="{BB962C8B-B14F-4D97-AF65-F5344CB8AC3E}">
        <p14:creationId xmlns:p14="http://schemas.microsoft.com/office/powerpoint/2010/main" val="507803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16</a:t>
            </a:fld>
            <a:endParaRPr lang="nb-NO"/>
          </a:p>
        </p:txBody>
      </p:sp>
    </p:spTree>
    <p:extLst>
      <p:ext uri="{BB962C8B-B14F-4D97-AF65-F5344CB8AC3E}">
        <p14:creationId xmlns:p14="http://schemas.microsoft.com/office/powerpoint/2010/main" val="880101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17</a:t>
            </a:fld>
            <a:endParaRPr lang="nb-NO"/>
          </a:p>
        </p:txBody>
      </p:sp>
    </p:spTree>
    <p:extLst>
      <p:ext uri="{BB962C8B-B14F-4D97-AF65-F5344CB8AC3E}">
        <p14:creationId xmlns:p14="http://schemas.microsoft.com/office/powerpoint/2010/main" val="3789380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har slått sammen de 3 aldersgruppene som var mellom 12 og 17 år, da de har omtrent lik aktivitet (og dermed likt «kostnadsbilde»). Det betyr fortsatt et hopp fra 11 til 12 år, men det sammenfaller med økning i aktivitetsnivå. </a:t>
            </a:r>
          </a:p>
        </p:txBody>
      </p:sp>
      <p:sp>
        <p:nvSpPr>
          <p:cNvPr id="4" name="Plassholder for lysbildenummer 3"/>
          <p:cNvSpPr>
            <a:spLocks noGrp="1"/>
          </p:cNvSpPr>
          <p:nvPr>
            <p:ph type="sldNum" sz="quarter" idx="5"/>
          </p:nvPr>
        </p:nvSpPr>
        <p:spPr/>
        <p:txBody>
          <a:bodyPr/>
          <a:lstStyle/>
          <a:p>
            <a:fld id="{6F9F82C6-1BCF-4DBF-AC9F-D1104CEC6A3B}" type="slidenum">
              <a:rPr lang="nb-NO" smtClean="0"/>
              <a:t>18</a:t>
            </a:fld>
            <a:endParaRPr lang="nb-NO"/>
          </a:p>
        </p:txBody>
      </p:sp>
    </p:spTree>
    <p:extLst>
      <p:ext uri="{BB962C8B-B14F-4D97-AF65-F5344CB8AC3E}">
        <p14:creationId xmlns:p14="http://schemas.microsoft.com/office/powerpoint/2010/main" val="178331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19</a:t>
            </a:fld>
            <a:endParaRPr lang="nb-NO"/>
          </a:p>
        </p:txBody>
      </p:sp>
    </p:spTree>
    <p:extLst>
      <p:ext uri="{BB962C8B-B14F-4D97-AF65-F5344CB8AC3E}">
        <p14:creationId xmlns:p14="http://schemas.microsoft.com/office/powerpoint/2010/main" val="173980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20</a:t>
            </a:fld>
            <a:endParaRPr lang="nb-NO"/>
          </a:p>
        </p:txBody>
      </p:sp>
    </p:spTree>
    <p:extLst>
      <p:ext uri="{BB962C8B-B14F-4D97-AF65-F5344CB8AC3E}">
        <p14:creationId xmlns:p14="http://schemas.microsoft.com/office/powerpoint/2010/main" val="1375873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21</a:t>
            </a:fld>
            <a:endParaRPr lang="nb-NO"/>
          </a:p>
        </p:txBody>
      </p:sp>
    </p:spTree>
    <p:extLst>
      <p:ext uri="{BB962C8B-B14F-4D97-AF65-F5344CB8AC3E}">
        <p14:creationId xmlns:p14="http://schemas.microsoft.com/office/powerpoint/2010/main" val="3260809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a:t>
            </a:fld>
            <a:endParaRPr lang="nb-NO"/>
          </a:p>
        </p:txBody>
      </p:sp>
    </p:spTree>
    <p:extLst>
      <p:ext uri="{BB962C8B-B14F-4D97-AF65-F5344CB8AC3E}">
        <p14:creationId xmlns:p14="http://schemas.microsoft.com/office/powerpoint/2010/main" val="3030824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22</a:t>
            </a:fld>
            <a:endParaRPr lang="nb-NO"/>
          </a:p>
        </p:txBody>
      </p:sp>
    </p:spTree>
    <p:extLst>
      <p:ext uri="{BB962C8B-B14F-4D97-AF65-F5344CB8AC3E}">
        <p14:creationId xmlns:p14="http://schemas.microsoft.com/office/powerpoint/2010/main" val="3205889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23</a:t>
            </a:fld>
            <a:endParaRPr lang="nb-NO"/>
          </a:p>
        </p:txBody>
      </p:sp>
    </p:spTree>
    <p:extLst>
      <p:ext uri="{BB962C8B-B14F-4D97-AF65-F5344CB8AC3E}">
        <p14:creationId xmlns:p14="http://schemas.microsoft.com/office/powerpoint/2010/main" val="1220051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Arial"/>
                <a:ea typeface="+mn-lt"/>
                <a:cs typeface="Arial"/>
              </a:rPr>
              <a:t>Forslag: Beate Tande innstilles som styremedlem og erstatter Gøran Nilsen</a:t>
            </a:r>
          </a:p>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24</a:t>
            </a:fld>
            <a:endParaRPr lang="nb-NO"/>
          </a:p>
        </p:txBody>
      </p:sp>
    </p:spTree>
    <p:extLst>
      <p:ext uri="{BB962C8B-B14F-4D97-AF65-F5344CB8AC3E}">
        <p14:creationId xmlns:p14="http://schemas.microsoft.com/office/powerpoint/2010/main" val="3931971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25</a:t>
            </a:fld>
            <a:endParaRPr lang="nb-NO"/>
          </a:p>
        </p:txBody>
      </p:sp>
    </p:spTree>
    <p:extLst>
      <p:ext uri="{BB962C8B-B14F-4D97-AF65-F5344CB8AC3E}">
        <p14:creationId xmlns:p14="http://schemas.microsoft.com/office/powerpoint/2010/main" val="1178943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26</a:t>
            </a:fld>
            <a:endParaRPr lang="nb-NO"/>
          </a:p>
        </p:txBody>
      </p:sp>
    </p:spTree>
    <p:extLst>
      <p:ext uri="{BB962C8B-B14F-4D97-AF65-F5344CB8AC3E}">
        <p14:creationId xmlns:p14="http://schemas.microsoft.com/office/powerpoint/2010/main" val="3420169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Alternativet er at kontrollkomiteen engasjerer revisor</a:t>
            </a:r>
          </a:p>
        </p:txBody>
      </p:sp>
      <p:sp>
        <p:nvSpPr>
          <p:cNvPr id="4" name="Plassholder for lysbildenummer 3"/>
          <p:cNvSpPr>
            <a:spLocks noGrp="1"/>
          </p:cNvSpPr>
          <p:nvPr>
            <p:ph type="sldNum" sz="quarter" idx="5"/>
          </p:nvPr>
        </p:nvSpPr>
        <p:spPr/>
        <p:txBody>
          <a:bodyPr/>
          <a:lstStyle/>
          <a:p>
            <a:fld id="{6F9F82C6-1BCF-4DBF-AC9F-D1104CEC6A3B}" type="slidenum">
              <a:rPr lang="nb-NO" smtClean="0"/>
              <a:t>27</a:t>
            </a:fld>
            <a:endParaRPr lang="nb-NO"/>
          </a:p>
        </p:txBody>
      </p:sp>
    </p:spTree>
    <p:extLst>
      <p:ext uri="{BB962C8B-B14F-4D97-AF65-F5344CB8AC3E}">
        <p14:creationId xmlns:p14="http://schemas.microsoft.com/office/powerpoint/2010/main" val="2386740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28</a:t>
            </a:fld>
            <a:endParaRPr lang="nb-NO"/>
          </a:p>
        </p:txBody>
      </p:sp>
    </p:spTree>
    <p:extLst>
      <p:ext uri="{BB962C8B-B14F-4D97-AF65-F5344CB8AC3E}">
        <p14:creationId xmlns:p14="http://schemas.microsoft.com/office/powerpoint/2010/main" val="468922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ea typeface="Calibri"/>
              <a:cs typeface="Calibri"/>
            </a:endParaRPr>
          </a:p>
        </p:txBody>
      </p:sp>
      <p:sp>
        <p:nvSpPr>
          <p:cNvPr id="4" name="Plassholder for lysbildenummer 3"/>
          <p:cNvSpPr>
            <a:spLocks noGrp="1"/>
          </p:cNvSpPr>
          <p:nvPr>
            <p:ph type="sldNum" sz="quarter" idx="5"/>
          </p:nvPr>
        </p:nvSpPr>
        <p:spPr/>
        <p:txBody>
          <a:bodyPr/>
          <a:lstStyle/>
          <a:p>
            <a:fld id="{6F9F82C6-1BCF-4DBF-AC9F-D1104CEC6A3B}" type="slidenum">
              <a:rPr lang="nb-NO" smtClean="0"/>
              <a:t>3</a:t>
            </a:fld>
            <a:endParaRPr lang="nb-NO"/>
          </a:p>
        </p:txBody>
      </p:sp>
    </p:spTree>
    <p:extLst>
      <p:ext uri="{BB962C8B-B14F-4D97-AF65-F5344CB8AC3E}">
        <p14:creationId xmlns:p14="http://schemas.microsoft.com/office/powerpoint/2010/main" val="1621988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5</a:t>
            </a:fld>
            <a:endParaRPr lang="nb-NO"/>
          </a:p>
        </p:txBody>
      </p:sp>
    </p:spTree>
    <p:extLst>
      <p:ext uri="{BB962C8B-B14F-4D97-AF65-F5344CB8AC3E}">
        <p14:creationId xmlns:p14="http://schemas.microsoft.com/office/powerpoint/2010/main" val="577542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6</a:t>
            </a:fld>
            <a:endParaRPr lang="nb-NO"/>
          </a:p>
        </p:txBody>
      </p:sp>
    </p:spTree>
    <p:extLst>
      <p:ext uri="{BB962C8B-B14F-4D97-AF65-F5344CB8AC3E}">
        <p14:creationId xmlns:p14="http://schemas.microsoft.com/office/powerpoint/2010/main" val="2662327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7</a:t>
            </a:fld>
            <a:endParaRPr lang="nb-NO"/>
          </a:p>
        </p:txBody>
      </p:sp>
    </p:spTree>
    <p:extLst>
      <p:ext uri="{BB962C8B-B14F-4D97-AF65-F5344CB8AC3E}">
        <p14:creationId xmlns:p14="http://schemas.microsoft.com/office/powerpoint/2010/main" val="2559823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cs typeface="+mn-lt"/>
            </a:endParaRPr>
          </a:p>
          <a:p>
            <a:endParaRPr lang="nb-NO">
              <a:cs typeface="Calibri"/>
            </a:endParaRPr>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6F9F82C6-1BCF-4DBF-AC9F-D1104CEC6A3B}" type="slidenum">
              <a:rPr lang="nb-NO" smtClean="0"/>
              <a:t>8</a:t>
            </a:fld>
            <a:endParaRPr lang="nb-NO"/>
          </a:p>
        </p:txBody>
      </p:sp>
    </p:spTree>
    <p:extLst>
      <p:ext uri="{BB962C8B-B14F-4D97-AF65-F5344CB8AC3E}">
        <p14:creationId xmlns:p14="http://schemas.microsoft.com/office/powerpoint/2010/main" val="2821759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297 aktive medlemmer</a:t>
            </a:r>
          </a:p>
          <a:p>
            <a:r>
              <a:rPr lang="nb-NO"/>
              <a:t>støtteapparat på 104 medlemmer</a:t>
            </a:r>
          </a:p>
          <a:p>
            <a:endParaRPr lang="nb-NO"/>
          </a:p>
          <a:p>
            <a:endParaRPr lang="nb-NO">
              <a:ea typeface="Calibri"/>
              <a:cs typeface="Calibri"/>
            </a:endParaRPr>
          </a:p>
        </p:txBody>
      </p:sp>
      <p:sp>
        <p:nvSpPr>
          <p:cNvPr id="4" name="Plassholder for lysbildenummer 3"/>
          <p:cNvSpPr>
            <a:spLocks noGrp="1"/>
          </p:cNvSpPr>
          <p:nvPr>
            <p:ph type="sldNum" sz="quarter" idx="5"/>
          </p:nvPr>
        </p:nvSpPr>
        <p:spPr/>
        <p:txBody>
          <a:bodyPr/>
          <a:lstStyle/>
          <a:p>
            <a:fld id="{6F9F82C6-1BCF-4DBF-AC9F-D1104CEC6A3B}" type="slidenum">
              <a:rPr lang="nb-NO" smtClean="0"/>
              <a:t>9</a:t>
            </a:fld>
            <a:endParaRPr lang="nb-NO"/>
          </a:p>
        </p:txBody>
      </p:sp>
    </p:spTree>
    <p:extLst>
      <p:ext uri="{BB962C8B-B14F-4D97-AF65-F5344CB8AC3E}">
        <p14:creationId xmlns:p14="http://schemas.microsoft.com/office/powerpoint/2010/main" val="2047051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10</a:t>
            </a:fld>
            <a:endParaRPr lang="nb-NO"/>
          </a:p>
        </p:txBody>
      </p:sp>
    </p:spTree>
    <p:extLst>
      <p:ext uri="{BB962C8B-B14F-4D97-AF65-F5344CB8AC3E}">
        <p14:creationId xmlns:p14="http://schemas.microsoft.com/office/powerpoint/2010/main" val="403298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nb-NO"/>
              <a:t>Klikk for å redigere tittelstil</a:t>
            </a:r>
            <a:endParaRPr lang="en-US"/>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3/18/24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4258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393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nb-NO"/>
              <a:t>Klikk for å redigere tittelstil</a:t>
            </a:r>
            <a:endParaRPr lang="en-US"/>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489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91653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nb-NO"/>
              <a:t>Klikk for å redigere tittelstil</a:t>
            </a:r>
            <a:endParaRPr lang="en-US"/>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B61BEF0D-F0BB-DE4B-95CE-6DB70DBA9567}" type="datetimeFigureOut">
              <a:rPr lang="en-US" smtClean="0"/>
              <a:pPr/>
              <a:t>3/18/24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9642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nb-NO"/>
              <a:t>Klikk for å redigere tittelstil</a:t>
            </a:r>
            <a:endParaRPr lang="en-US"/>
          </a:p>
        </p:txBody>
      </p:sp>
      <p:sp>
        <p:nvSpPr>
          <p:cNvPr id="3" name="Content Placeholder 2"/>
          <p:cNvSpPr>
            <a:spLocks noGrp="1"/>
          </p:cNvSpPr>
          <p:nvPr>
            <p:ph sz="half" idx="1"/>
          </p:nvPr>
        </p:nvSpPr>
        <p:spPr>
          <a:xfrm>
            <a:off x="1447331" y="2010878"/>
            <a:ext cx="4645152" cy="344859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413771" y="2017343"/>
            <a:ext cx="4645152" cy="344152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3/18/24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5394043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nb-NO"/>
              <a:t>Klikk for å redigere tittelstil</a:t>
            </a:r>
            <a:endParaRPr lang="en-US"/>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447191" y="2824269"/>
            <a:ext cx="4645152" cy="264445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412362" y="2821491"/>
            <a:ext cx="4645152" cy="263737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3/18/24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829527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3/18/24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235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77416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nb-NO"/>
              <a:t>Klikk for å redigere tittelstil</a:t>
            </a:r>
            <a:endParaRPr lang="en-US"/>
          </a:p>
        </p:txBody>
      </p:sp>
      <p:sp>
        <p:nvSpPr>
          <p:cNvPr id="3" name="Content Placeholder 2"/>
          <p:cNvSpPr>
            <a:spLocks noGrp="1"/>
          </p:cNvSpPr>
          <p:nvPr>
            <p:ph idx="1"/>
          </p:nvPr>
        </p:nvSpPr>
        <p:spPr>
          <a:xfrm>
            <a:off x="5043714" y="798974"/>
            <a:ext cx="6012470" cy="4658826"/>
          </a:xfrm>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B61BEF0D-F0BB-DE4B-95CE-6DB70DBA9567}" type="datetimeFigureOut">
              <a:rPr lang="en-US" smtClean="0"/>
              <a:pPr/>
              <a:t>3/18/24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819988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61BEF0D-F0BB-DE4B-95CE-6DB70DBA9567}" type="datetimeFigureOut">
              <a:rPr lang="en-US" smtClean="0"/>
              <a:pPr/>
              <a:t>3/18/24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045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3/18/24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51347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3" name="Rectangle 31">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3">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tel 1">
            <a:extLst>
              <a:ext uri="{FF2B5EF4-FFF2-40B4-BE49-F238E27FC236}">
                <a16:creationId xmlns:a16="http://schemas.microsoft.com/office/drawing/2014/main" id="{314D4446-2483-4ADA-A867-C291065A7BB4}"/>
              </a:ext>
            </a:extLst>
          </p:cNvPr>
          <p:cNvSpPr>
            <a:spLocks noGrp="1"/>
          </p:cNvSpPr>
          <p:nvPr>
            <p:ph type="ctrTitle"/>
          </p:nvPr>
        </p:nvSpPr>
        <p:spPr>
          <a:xfrm>
            <a:off x="6585200" y="967167"/>
            <a:ext cx="4151306" cy="2374516"/>
          </a:xfrm>
        </p:spPr>
        <p:txBody>
          <a:bodyPr>
            <a:normAutofit/>
          </a:bodyPr>
          <a:lstStyle/>
          <a:p>
            <a:r>
              <a:rPr lang="nb-NO" sz="4800"/>
              <a:t>ÅRSMØTE</a:t>
            </a:r>
            <a:br>
              <a:rPr lang="nb-NO" sz="4800"/>
            </a:br>
            <a:r>
              <a:rPr lang="nb-NO" sz="4800"/>
              <a:t>18.03.24</a:t>
            </a:r>
          </a:p>
        </p:txBody>
      </p:sp>
      <p:pic>
        <p:nvPicPr>
          <p:cNvPr id="27" name="Bilde 26" descr="Et bilde som inneholder skilt, mat&#10;&#10;Automatisk generert beskrivelse">
            <a:extLst>
              <a:ext uri="{FF2B5EF4-FFF2-40B4-BE49-F238E27FC236}">
                <a16:creationId xmlns:a16="http://schemas.microsoft.com/office/drawing/2014/main" id="{980EECC6-597C-4E16-8EBD-2A2246BB62A9}"/>
              </a:ext>
            </a:extLst>
          </p:cNvPr>
          <p:cNvPicPr>
            <a:picLocks noChangeAspect="1"/>
          </p:cNvPicPr>
          <p:nvPr/>
        </p:nvPicPr>
        <p:blipFill>
          <a:blip r:embed="rId3"/>
          <a:stretch>
            <a:fillRect/>
          </a:stretch>
        </p:blipFill>
        <p:spPr>
          <a:xfrm>
            <a:off x="1279869" y="805583"/>
            <a:ext cx="4660762" cy="4660762"/>
          </a:xfrm>
          <a:prstGeom prst="rect">
            <a:avLst/>
          </a:prstGeom>
          <a:effectLst>
            <a:outerShdw blurRad="50800" dist="38100" dir="8100000" algn="tr" rotWithShape="0">
              <a:prstClr val="black">
                <a:alpha val="40000"/>
              </a:prstClr>
            </a:outerShdw>
          </a:effectLst>
        </p:spPr>
      </p:pic>
      <p:cxnSp>
        <p:nvCxnSpPr>
          <p:cNvPr id="36" name="Straight Connector 35">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3" name="Picture 37">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5" name="Straight Connector 39">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3" name="Ellipse 62">
            <a:extLst>
              <a:ext uri="{FF2B5EF4-FFF2-40B4-BE49-F238E27FC236}">
                <a16:creationId xmlns:a16="http://schemas.microsoft.com/office/drawing/2014/main" id="{416F3E19-8E11-41A3-BFD9-FC5BD85080F7}"/>
              </a:ext>
            </a:extLst>
          </p:cNvPr>
          <p:cNvSpPr/>
          <p:nvPr/>
        </p:nvSpPr>
        <p:spPr>
          <a:xfrm>
            <a:off x="102061" y="6515598"/>
            <a:ext cx="785308" cy="204933"/>
          </a:xfrm>
          <a:prstGeom prst="ellipse">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8921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82C75F-9326-4E73-AF17-44D6DB7688AF}"/>
              </a:ext>
            </a:extLst>
          </p:cNvPr>
          <p:cNvSpPr>
            <a:spLocks noGrp="1"/>
          </p:cNvSpPr>
          <p:nvPr>
            <p:ph type="title"/>
          </p:nvPr>
        </p:nvSpPr>
        <p:spPr/>
        <p:txBody>
          <a:bodyPr/>
          <a:lstStyle/>
          <a:p>
            <a:r>
              <a:rPr lang="nb-NO"/>
              <a:t>Våre fantastiske trenere !</a:t>
            </a:r>
          </a:p>
        </p:txBody>
      </p:sp>
      <p:sp>
        <p:nvSpPr>
          <p:cNvPr id="5" name="Plassholder for innhold 4">
            <a:extLst>
              <a:ext uri="{FF2B5EF4-FFF2-40B4-BE49-F238E27FC236}">
                <a16:creationId xmlns:a16="http://schemas.microsoft.com/office/drawing/2014/main" id="{EAA19FFC-AFCD-464A-BF5C-D0B14C71C341}"/>
              </a:ext>
            </a:extLst>
          </p:cNvPr>
          <p:cNvSpPr>
            <a:spLocks noGrp="1"/>
          </p:cNvSpPr>
          <p:nvPr>
            <p:ph sz="half" idx="1"/>
          </p:nvPr>
        </p:nvSpPr>
        <p:spPr>
          <a:xfrm>
            <a:off x="1353966" y="1900529"/>
            <a:ext cx="3101520" cy="3986158"/>
          </a:xfrm>
        </p:spPr>
        <p:txBody>
          <a:bodyPr vert="horz" lIns="91440" tIns="45720" rIns="91440" bIns="45720" rtlCol="0" anchor="t">
            <a:normAutofit lnSpcReduction="10000"/>
          </a:bodyPr>
          <a:lstStyle/>
          <a:p>
            <a:pPr marL="342900" indent="-342900">
              <a:lnSpc>
                <a:spcPct val="115000"/>
              </a:lnSpc>
              <a:spcBef>
                <a:spcPts val="500"/>
              </a:spcBef>
              <a:buFont typeface="Symbol" panose="05050102010706020507" pitchFamily="18" charset="2"/>
              <a:buChar char=""/>
            </a:pPr>
            <a:r>
              <a:rPr lang="nb-NO" sz="1200">
                <a:effectLst/>
                <a:latin typeface="Gill Sans MT"/>
                <a:ea typeface="Times New Roman" panose="02020603050405020304" pitchFamily="18" charset="0"/>
                <a:cs typeface="Symbol" panose="05050102010706020507" pitchFamily="18" charset="2"/>
              </a:rPr>
              <a:t>Dame – </a:t>
            </a:r>
            <a:r>
              <a:rPr lang="nb-NO" sz="1200">
                <a:latin typeface="Gill Sans MT"/>
                <a:ea typeface="Times New Roman" panose="02020603050405020304" pitchFamily="18" charset="0"/>
                <a:cs typeface="Symbol" panose="05050102010706020507" pitchFamily="18" charset="2"/>
              </a:rPr>
              <a:t>Ida Aaserud og Astrid Refsnes</a:t>
            </a:r>
          </a:p>
          <a:p>
            <a:pPr marL="342900" indent="-342900">
              <a:lnSpc>
                <a:spcPct val="114999"/>
              </a:lnSpc>
              <a:spcBef>
                <a:spcPts val="500"/>
              </a:spcBef>
              <a:buFont typeface="Symbol" panose="05050102010706020507" pitchFamily="18" charset="2"/>
              <a:buChar char=""/>
            </a:pPr>
            <a:r>
              <a:rPr lang="nb-NO" sz="1200">
                <a:latin typeface="Gill Sans MT"/>
                <a:ea typeface="Times New Roman" panose="02020603050405020304" pitchFamily="18" charset="0"/>
                <a:cs typeface="Symbol" panose="05050102010706020507" pitchFamily="18" charset="2"/>
              </a:rPr>
              <a:t>Dame 2 – Edna Arntsen og Karina Lindstrøm</a:t>
            </a:r>
          </a:p>
          <a:p>
            <a:pPr marL="342900" indent="-342900">
              <a:lnSpc>
                <a:spcPct val="114999"/>
              </a:lnSpc>
              <a:spcBef>
                <a:spcPts val="500"/>
              </a:spcBef>
              <a:buFont typeface="Symbol" panose="05050102010706020507" pitchFamily="18" charset="2"/>
              <a:buChar char=""/>
            </a:pPr>
            <a:r>
              <a:rPr lang="da-DK" sz="1200">
                <a:effectLst/>
                <a:latin typeface="Gill Sans MT"/>
                <a:ea typeface="Times New Roman" panose="02020603050405020304" pitchFamily="18" charset="0"/>
                <a:cs typeface="Symbol" panose="05050102010706020507" pitchFamily="18" charset="2"/>
              </a:rPr>
              <a:t>Herre –</a:t>
            </a:r>
            <a:r>
              <a:rPr lang="da-DK" sz="1200">
                <a:latin typeface="Gill Sans MT"/>
                <a:ea typeface="Times New Roman" panose="02020603050405020304" pitchFamily="18" charset="0"/>
                <a:cs typeface="Symbol" panose="05050102010706020507" pitchFamily="18" charset="2"/>
              </a:rPr>
              <a:t>  Lennart Edvardsen, Joakim</a:t>
            </a:r>
            <a:r>
              <a:rPr lang="da-DK" sz="1200">
                <a:effectLst/>
                <a:latin typeface="Gill Sans MT"/>
                <a:ea typeface="Times New Roman" panose="02020603050405020304" pitchFamily="18" charset="0"/>
                <a:cs typeface="Symbol" panose="05050102010706020507" pitchFamily="18" charset="2"/>
              </a:rPr>
              <a:t> Dahl Haraldsen</a:t>
            </a:r>
            <a:r>
              <a:rPr lang="da-DK" sz="1200">
                <a:latin typeface="Gill Sans MT"/>
                <a:ea typeface="Times New Roman" panose="02020603050405020304" pitchFamily="18" charset="0"/>
                <a:cs typeface="Symbol" panose="05050102010706020507" pitchFamily="18" charset="2"/>
              </a:rPr>
              <a:t> og</a:t>
            </a:r>
            <a:r>
              <a:rPr lang="da-DK" sz="1200">
                <a:effectLst/>
                <a:latin typeface="Gill Sans MT"/>
                <a:ea typeface="Times New Roman" panose="02020603050405020304" pitchFamily="18" charset="0"/>
                <a:cs typeface="Symbol" panose="05050102010706020507" pitchFamily="18" charset="2"/>
              </a:rPr>
              <a:t> Erik </a:t>
            </a:r>
            <a:r>
              <a:rPr lang="da-DK" sz="1200">
                <a:latin typeface="Gill Sans MT"/>
                <a:ea typeface="Times New Roman" panose="02020603050405020304" pitchFamily="18" charset="0"/>
                <a:cs typeface="Symbol" panose="05050102010706020507" pitchFamily="18" charset="2"/>
              </a:rPr>
              <a:t>Svensson</a:t>
            </a:r>
            <a:endParaRPr lang="nb-NO" sz="1200">
              <a:latin typeface="Gill Sans MT"/>
              <a:ea typeface="Times New Roman" panose="02020603050405020304" pitchFamily="18" charset="0"/>
              <a:cs typeface="Symbol" panose="05050102010706020507" pitchFamily="18" charset="2"/>
            </a:endParaRPr>
          </a:p>
          <a:p>
            <a:pPr marL="342900" indent="-342900">
              <a:lnSpc>
                <a:spcPct val="114999"/>
              </a:lnSpc>
              <a:spcBef>
                <a:spcPts val="500"/>
              </a:spcBef>
              <a:buFont typeface="Symbol" panose="05050102010706020507" pitchFamily="18" charset="2"/>
              <a:buChar char=""/>
            </a:pPr>
            <a:r>
              <a:rPr lang="da-DK" sz="1200">
                <a:latin typeface="Gill Sans MT"/>
                <a:ea typeface="Times New Roman" panose="02020603050405020304" pitchFamily="18" charset="0"/>
                <a:cs typeface="Symbol" panose="05050102010706020507" pitchFamily="18" charset="2"/>
              </a:rPr>
              <a:t>Herre 2</a:t>
            </a:r>
            <a:r>
              <a:rPr lang="da-DK" sz="1200">
                <a:effectLst/>
                <a:latin typeface="Gill Sans MT"/>
                <a:ea typeface="Times New Roman" panose="02020603050405020304" pitchFamily="18" charset="0"/>
                <a:cs typeface="Symbol" panose="05050102010706020507" pitchFamily="18" charset="2"/>
              </a:rPr>
              <a:t> – </a:t>
            </a:r>
            <a:r>
              <a:rPr lang="da-DK" sz="1200">
                <a:latin typeface="Gill Sans MT"/>
                <a:ea typeface="Times New Roman" panose="02020603050405020304" pitchFamily="18" charset="0"/>
                <a:cs typeface="Symbol" panose="05050102010706020507" pitchFamily="18" charset="2"/>
              </a:rPr>
              <a:t>Christian</a:t>
            </a:r>
            <a:r>
              <a:rPr lang="da-DK" sz="1200">
                <a:effectLst/>
                <a:latin typeface="Gill Sans MT"/>
                <a:ea typeface="Times New Roman" panose="02020603050405020304" pitchFamily="18" charset="0"/>
                <a:cs typeface="Symbol" panose="05050102010706020507" pitchFamily="18" charset="2"/>
              </a:rPr>
              <a:t> </a:t>
            </a:r>
            <a:r>
              <a:rPr lang="da-DK" sz="1200">
                <a:latin typeface="Gill Sans MT"/>
                <a:ea typeface="Times New Roman" panose="02020603050405020304" pitchFamily="18" charset="0"/>
                <a:cs typeface="Symbol" panose="05050102010706020507" pitchFamily="18" charset="2"/>
              </a:rPr>
              <a:t>Møller-Olsen</a:t>
            </a:r>
            <a:endParaRPr lang="nb-NO" sz="1200">
              <a:effectLst/>
              <a:latin typeface="Gill Sans MT"/>
              <a:ea typeface="Times New Roman" panose="02020603050405020304" pitchFamily="18" charset="0"/>
              <a:cs typeface="Symbol" panose="05050102010706020507" pitchFamily="18" charset="2"/>
            </a:endParaRPr>
          </a:p>
          <a:p>
            <a:pPr marL="342900" indent="-342900">
              <a:lnSpc>
                <a:spcPct val="114999"/>
              </a:lnSpc>
              <a:spcBef>
                <a:spcPts val="500"/>
              </a:spcBef>
              <a:spcAft>
                <a:spcPts val="1000"/>
              </a:spcAft>
              <a:buFont typeface="Symbol" panose="05050102010706020507" pitchFamily="18" charset="2"/>
              <a:buChar char=""/>
            </a:pPr>
            <a:r>
              <a:rPr lang="nb-NO" sz="1200">
                <a:latin typeface="Gill Sans MT"/>
              </a:rPr>
              <a:t>Harstad Funkis – Beate Tande og  Jan Lindgren</a:t>
            </a:r>
          </a:p>
          <a:p>
            <a:pPr marL="342900" indent="-342900">
              <a:lnSpc>
                <a:spcPct val="114999"/>
              </a:lnSpc>
              <a:spcBef>
                <a:spcPts val="500"/>
              </a:spcBef>
              <a:spcAft>
                <a:spcPts val="1000"/>
              </a:spcAft>
              <a:buFont typeface="Symbol" panose="05050102010706020507" pitchFamily="18" charset="2"/>
              <a:buChar char=""/>
            </a:pPr>
            <a:r>
              <a:rPr lang="nb-NO" sz="1200">
                <a:latin typeface="Gill Sans MT"/>
              </a:rPr>
              <a:t>Harstad Funkis Ung – Rikke </a:t>
            </a:r>
            <a:r>
              <a:rPr lang="nb-NO" sz="1200" err="1">
                <a:latin typeface="Gill Sans MT"/>
              </a:rPr>
              <a:t>Steinås</a:t>
            </a:r>
            <a:r>
              <a:rPr lang="nb-NO" sz="1200">
                <a:latin typeface="Gill Sans MT"/>
              </a:rPr>
              <a:t>, Jan Lindgren og Beate Tande</a:t>
            </a:r>
          </a:p>
          <a:p>
            <a:pPr marL="342900" indent="-342900">
              <a:lnSpc>
                <a:spcPct val="114999"/>
              </a:lnSpc>
              <a:spcBef>
                <a:spcPts val="500"/>
              </a:spcBef>
              <a:spcAft>
                <a:spcPts val="1000"/>
              </a:spcAft>
              <a:buFont typeface="Symbol" panose="05050102010706020507" pitchFamily="18" charset="2"/>
              <a:buChar char=""/>
            </a:pPr>
            <a:r>
              <a:rPr lang="nb-NO" sz="1200">
                <a:latin typeface="Gill Sans MT"/>
              </a:rPr>
              <a:t>Sportsutvikler – Ken Terje Nordtvedt</a:t>
            </a:r>
          </a:p>
          <a:p>
            <a:pPr marL="342900" indent="-342900">
              <a:lnSpc>
                <a:spcPct val="114999"/>
              </a:lnSpc>
              <a:spcBef>
                <a:spcPts val="500"/>
              </a:spcBef>
              <a:spcAft>
                <a:spcPts val="1000"/>
              </a:spcAft>
              <a:buFont typeface="Symbol" panose="05050102010706020507" pitchFamily="18" charset="2"/>
              <a:buChar char=""/>
            </a:pPr>
            <a:r>
              <a:rPr lang="nb-NO" sz="1200">
                <a:latin typeface="Gill Sans MT"/>
              </a:rPr>
              <a:t>Keepertrener – Kurt Guldbrandsen</a:t>
            </a:r>
          </a:p>
          <a:p>
            <a:pPr marL="342900" indent="-342900">
              <a:lnSpc>
                <a:spcPct val="114999"/>
              </a:lnSpc>
              <a:spcBef>
                <a:spcPts val="500"/>
              </a:spcBef>
              <a:spcAft>
                <a:spcPts val="1000"/>
              </a:spcAft>
              <a:buFont typeface="Symbol" panose="05050102010706020507" pitchFamily="18" charset="2"/>
              <a:buChar char=""/>
            </a:pPr>
            <a:r>
              <a:rPr lang="nb-NO" sz="1200">
                <a:latin typeface="Gill Sans MT"/>
              </a:rPr>
              <a:t>HHK Ekstra – Terje Olsen, Cecilie </a:t>
            </a:r>
            <a:r>
              <a:rPr lang="nb-NO" sz="1200" err="1">
                <a:latin typeface="Gill Sans MT"/>
              </a:rPr>
              <a:t>Kulseng</a:t>
            </a:r>
            <a:r>
              <a:rPr lang="nb-NO" sz="1200">
                <a:latin typeface="Gill Sans MT"/>
              </a:rPr>
              <a:t>, Merethe </a:t>
            </a:r>
            <a:r>
              <a:rPr lang="nb-NO" sz="1200" err="1">
                <a:latin typeface="Gill Sans MT"/>
              </a:rPr>
              <a:t>Arstein</a:t>
            </a:r>
            <a:r>
              <a:rPr lang="nb-NO" sz="1200">
                <a:latin typeface="Gill Sans MT"/>
              </a:rPr>
              <a:t>, Kurt Guldbrandsen og Stian Fossheim</a:t>
            </a:r>
          </a:p>
        </p:txBody>
      </p:sp>
      <p:pic>
        <p:nvPicPr>
          <p:cNvPr id="10" name="Bilde 9" descr="Et bilde som inneholder skilt, mat&#10;&#10;Automatisk generert beskrivelse">
            <a:extLst>
              <a:ext uri="{FF2B5EF4-FFF2-40B4-BE49-F238E27FC236}">
                <a16:creationId xmlns:a16="http://schemas.microsoft.com/office/drawing/2014/main" id="{37ABAEC0-4781-4DF7-B459-AF354ACE2D17}"/>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12" name="Plassholder for innhold 4">
            <a:extLst>
              <a:ext uri="{FF2B5EF4-FFF2-40B4-BE49-F238E27FC236}">
                <a16:creationId xmlns:a16="http://schemas.microsoft.com/office/drawing/2014/main" id="{43865A66-02B9-42E4-B47B-9A7C2D34C410}"/>
              </a:ext>
            </a:extLst>
          </p:cNvPr>
          <p:cNvSpPr txBox="1">
            <a:spLocks/>
          </p:cNvSpPr>
          <p:nvPr/>
        </p:nvSpPr>
        <p:spPr>
          <a:xfrm>
            <a:off x="4915153" y="1951346"/>
            <a:ext cx="3101520" cy="388431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342900" indent="-342900">
              <a:lnSpc>
                <a:spcPct val="115000"/>
              </a:lnSpc>
              <a:spcBef>
                <a:spcPts val="500"/>
              </a:spcBef>
              <a:buFont typeface="Symbol" panose="05050102010706020507" pitchFamily="18" charset="2"/>
              <a:buChar char=""/>
            </a:pPr>
            <a:r>
              <a:rPr lang="nb-NO" sz="1200">
                <a:effectLst/>
                <a:latin typeface="Gill Sans MT"/>
                <a:ea typeface="Times New Roman" panose="02020603050405020304" pitchFamily="18" charset="0"/>
                <a:cs typeface="Symbol" panose="05050102010706020507" pitchFamily="18" charset="2"/>
              </a:rPr>
              <a:t>Jenter 16 – </a:t>
            </a:r>
            <a:r>
              <a:rPr lang="nb-NO" sz="1200">
                <a:latin typeface="Gill Sans MT"/>
                <a:ea typeface="Times New Roman" panose="02020603050405020304" pitchFamily="18" charset="0"/>
                <a:cs typeface="Symbol" panose="05050102010706020507" pitchFamily="18" charset="2"/>
              </a:rPr>
              <a:t>Per Olsen og Andrea Hammer</a:t>
            </a:r>
            <a:endParaRPr lang="nb-NO" sz="1200">
              <a:effectLst/>
              <a:latin typeface="Gill Sans MT"/>
              <a:ea typeface="Times New Roman" panose="02020603050405020304" pitchFamily="18" charset="0"/>
              <a:cs typeface="Symbol" panose="05050102010706020507" pitchFamily="18" charset="2"/>
            </a:endParaRPr>
          </a:p>
          <a:p>
            <a:pPr marL="342900" indent="-342900">
              <a:lnSpc>
                <a:spcPct val="115000"/>
              </a:lnSpc>
              <a:buFont typeface="Symbol" panose="05050102010706020507" pitchFamily="18" charset="2"/>
              <a:buChar char=""/>
            </a:pPr>
            <a:r>
              <a:rPr lang="nb-NO" sz="1200">
                <a:effectLst/>
                <a:latin typeface="Gill Sans MT"/>
                <a:ea typeface="Times New Roman" panose="02020603050405020304" pitchFamily="18" charset="0"/>
                <a:cs typeface="Symbol" panose="05050102010706020507" pitchFamily="18" charset="2"/>
              </a:rPr>
              <a:t>Gutter </a:t>
            </a:r>
            <a:r>
              <a:rPr lang="nb-NO" sz="1200">
                <a:latin typeface="Gill Sans MT"/>
                <a:ea typeface="Times New Roman" panose="02020603050405020304" pitchFamily="18" charset="0"/>
                <a:cs typeface="Symbol" panose="05050102010706020507" pitchFamily="18" charset="2"/>
              </a:rPr>
              <a:t>16</a:t>
            </a:r>
            <a:r>
              <a:rPr lang="nb-NO" sz="1200">
                <a:effectLst/>
                <a:latin typeface="Gill Sans MT"/>
                <a:ea typeface="Times New Roman" panose="02020603050405020304" pitchFamily="18" charset="0"/>
                <a:cs typeface="Symbol" panose="05050102010706020507" pitchFamily="18" charset="2"/>
              </a:rPr>
              <a:t> – Christian Møller-Olsen</a:t>
            </a:r>
            <a:r>
              <a:rPr lang="nb-NO" sz="1200">
                <a:latin typeface="Gill Sans MT"/>
                <a:ea typeface="Times New Roman" panose="02020603050405020304" pitchFamily="18" charset="0"/>
                <a:cs typeface="Symbol" panose="05050102010706020507" pitchFamily="18" charset="2"/>
              </a:rPr>
              <a:t>, Anette </a:t>
            </a:r>
            <a:r>
              <a:rPr lang="nb-NO" sz="1200" err="1">
                <a:latin typeface="Gill Sans MT"/>
                <a:ea typeface="Times New Roman" panose="02020603050405020304" pitchFamily="18" charset="0"/>
                <a:cs typeface="Symbol" panose="05050102010706020507" pitchFamily="18" charset="2"/>
              </a:rPr>
              <a:t>Linaker</a:t>
            </a:r>
            <a:r>
              <a:rPr lang="nb-NO" sz="1200">
                <a:latin typeface="Gill Sans MT"/>
                <a:ea typeface="Times New Roman" panose="02020603050405020304" pitchFamily="18" charset="0"/>
                <a:cs typeface="Symbol" panose="05050102010706020507" pitchFamily="18" charset="2"/>
              </a:rPr>
              <a:t> Olsen</a:t>
            </a:r>
            <a:r>
              <a:rPr lang="nb-NO" sz="1200">
                <a:effectLst/>
                <a:latin typeface="Gill Sans MT"/>
                <a:ea typeface="Times New Roman" panose="02020603050405020304" pitchFamily="18" charset="0"/>
                <a:cs typeface="Symbol" panose="05050102010706020507" pitchFamily="18" charset="2"/>
              </a:rPr>
              <a:t> og Beate Tande</a:t>
            </a:r>
          </a:p>
          <a:p>
            <a:pPr marL="342900" indent="-342900">
              <a:lnSpc>
                <a:spcPct val="115000"/>
              </a:lnSpc>
              <a:buFont typeface="Symbol" panose="05050102010706020507" pitchFamily="18" charset="2"/>
              <a:buChar char=""/>
            </a:pPr>
            <a:r>
              <a:rPr lang="nb-NO" sz="1200">
                <a:effectLst/>
                <a:latin typeface="Gill Sans MT"/>
                <a:ea typeface="Times New Roman" panose="02020603050405020304" pitchFamily="18" charset="0"/>
                <a:cs typeface="Symbol" panose="05050102010706020507" pitchFamily="18" charset="2"/>
              </a:rPr>
              <a:t>Jenter </a:t>
            </a:r>
            <a:r>
              <a:rPr lang="nb-NO" sz="1200">
                <a:latin typeface="Gill Sans MT"/>
                <a:ea typeface="Times New Roman" panose="02020603050405020304" pitchFamily="18" charset="0"/>
                <a:cs typeface="Symbol" panose="05050102010706020507" pitchFamily="18" charset="2"/>
              </a:rPr>
              <a:t>14-1 </a:t>
            </a:r>
            <a:r>
              <a:rPr lang="nb-NO" sz="1200">
                <a:effectLst/>
                <a:latin typeface="Gill Sans MT"/>
                <a:ea typeface="Times New Roman" panose="02020603050405020304" pitchFamily="18" charset="0"/>
                <a:cs typeface="Symbol" panose="05050102010706020507" pitchFamily="18" charset="2"/>
              </a:rPr>
              <a:t>– </a:t>
            </a:r>
            <a:r>
              <a:rPr lang="nb-NO" sz="1200">
                <a:latin typeface="Gill Sans MT"/>
                <a:ea typeface="Times New Roman" panose="02020603050405020304" pitchFamily="18" charset="0"/>
                <a:cs typeface="Symbol" panose="05050102010706020507" pitchFamily="18" charset="2"/>
              </a:rPr>
              <a:t>Mathilde Fossheim og Geir Olsen</a:t>
            </a:r>
            <a:endParaRPr lang="nb-NO" sz="1200">
              <a:effectLst/>
              <a:latin typeface="Gill Sans MT"/>
              <a:ea typeface="Times New Roman" panose="02020603050405020304" pitchFamily="18" charset="0"/>
              <a:cs typeface="Symbol" panose="05050102010706020507" pitchFamily="18" charset="2"/>
            </a:endParaRPr>
          </a:p>
          <a:p>
            <a:pPr marL="342900" indent="-342900">
              <a:lnSpc>
                <a:spcPct val="114999"/>
              </a:lnSpc>
              <a:buFont typeface="Symbol" panose="05050102010706020507" pitchFamily="18" charset="2"/>
              <a:buChar char=""/>
            </a:pPr>
            <a:r>
              <a:rPr lang="nb-NO" sz="1200">
                <a:latin typeface="Gill Sans MT"/>
                <a:ea typeface="Times New Roman" panose="02020603050405020304" pitchFamily="18" charset="0"/>
                <a:cs typeface="Symbol" panose="05050102010706020507" pitchFamily="18" charset="2"/>
              </a:rPr>
              <a:t>Jenter 14-2 – Beate Tande og Tobias Trondsen</a:t>
            </a:r>
          </a:p>
          <a:p>
            <a:pPr marL="342900" indent="-342900">
              <a:lnSpc>
                <a:spcPct val="114999"/>
              </a:lnSpc>
              <a:buFont typeface="Symbol" panose="05050102010706020507" pitchFamily="18" charset="2"/>
              <a:buChar char=""/>
            </a:pPr>
            <a:r>
              <a:rPr lang="nb-NO" sz="1200">
                <a:latin typeface="Gill Sans MT"/>
                <a:ea typeface="Times New Roman" panose="02020603050405020304" pitchFamily="18" charset="0"/>
                <a:cs typeface="Symbol" panose="05050102010706020507" pitchFamily="18" charset="2"/>
              </a:rPr>
              <a:t>Gutter 14 – Markus Fossheim til januar 24, Elisabeth og Lars Erik Solheim fra januar 24 og ut sesongen</a:t>
            </a:r>
          </a:p>
          <a:p>
            <a:pPr marL="342900" indent="-342900">
              <a:lnSpc>
                <a:spcPct val="115000"/>
              </a:lnSpc>
              <a:buFont typeface="Symbol" panose="05050102010706020507" pitchFamily="18" charset="2"/>
              <a:buChar char=""/>
            </a:pPr>
            <a:r>
              <a:rPr lang="nb-NO" sz="1200">
                <a:effectLst/>
                <a:latin typeface="Gill Sans MT"/>
                <a:ea typeface="Times New Roman" panose="02020603050405020304" pitchFamily="18" charset="0"/>
                <a:cs typeface="Symbol" panose="05050102010706020507" pitchFamily="18" charset="2"/>
              </a:rPr>
              <a:t>Jenter </a:t>
            </a:r>
            <a:r>
              <a:rPr lang="nb-NO" sz="1200">
                <a:latin typeface="Gill Sans MT"/>
                <a:ea typeface="Times New Roman" panose="02020603050405020304" pitchFamily="18" charset="0"/>
                <a:cs typeface="Symbol" panose="05050102010706020507" pitchFamily="18" charset="2"/>
              </a:rPr>
              <a:t>12 -1– Lisa Elvenes, Renate Møller-Olsen og Martine Hammer</a:t>
            </a:r>
          </a:p>
          <a:p>
            <a:pPr marL="342900" indent="-342900">
              <a:lnSpc>
                <a:spcPct val="114999"/>
              </a:lnSpc>
              <a:buFont typeface="Symbol" panose="05050102010706020507" pitchFamily="18" charset="2"/>
              <a:buChar char=""/>
            </a:pPr>
            <a:r>
              <a:rPr lang="nb-NO" sz="1200">
                <a:latin typeface="Gill Sans MT"/>
                <a:ea typeface="Times New Roman" panose="02020603050405020304" pitchFamily="18" charset="0"/>
                <a:cs typeface="Symbol" panose="05050102010706020507" pitchFamily="18" charset="2"/>
              </a:rPr>
              <a:t>Jenter 12 -2  – Elisabeth Solheim og Lars-Erik Solheim</a:t>
            </a:r>
          </a:p>
          <a:p>
            <a:pPr marL="342900" lvl="0" indent="-342900">
              <a:lnSpc>
                <a:spcPct val="115000"/>
              </a:lnSpc>
              <a:buFont typeface="Symbol" panose="05050102010706020507" pitchFamily="18" charset="2"/>
              <a:buChar char=""/>
            </a:pPr>
            <a:endParaRPr lang="nb-NO" sz="1200">
              <a:latin typeface="Gill Sans MT"/>
              <a:ea typeface="Times New Roman" panose="02020603050405020304" pitchFamily="18" charset="0"/>
              <a:cs typeface="Symbol" panose="05050102010706020507" pitchFamily="18" charset="2"/>
            </a:endParaRPr>
          </a:p>
        </p:txBody>
      </p:sp>
      <p:sp>
        <p:nvSpPr>
          <p:cNvPr id="13" name="Plassholder for innhold 4">
            <a:extLst>
              <a:ext uri="{FF2B5EF4-FFF2-40B4-BE49-F238E27FC236}">
                <a16:creationId xmlns:a16="http://schemas.microsoft.com/office/drawing/2014/main" id="{F667328C-1AAA-4794-829D-FDA84B304F33}"/>
              </a:ext>
            </a:extLst>
          </p:cNvPr>
          <p:cNvSpPr txBox="1">
            <a:spLocks/>
          </p:cNvSpPr>
          <p:nvPr/>
        </p:nvSpPr>
        <p:spPr>
          <a:xfrm>
            <a:off x="8301719" y="1951344"/>
            <a:ext cx="3149144" cy="3986158"/>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342900" indent="-342900">
              <a:lnSpc>
                <a:spcPct val="114999"/>
              </a:lnSpc>
              <a:buFont typeface="Symbol" panose="05050102010706020507" pitchFamily="18" charset="2"/>
              <a:buChar char=""/>
            </a:pPr>
            <a:r>
              <a:rPr lang="nb-NO" sz="1200">
                <a:latin typeface="Gill Sans MT"/>
                <a:ea typeface="Times New Roman" panose="02020603050405020304" pitchFamily="18" charset="0"/>
                <a:cs typeface="Symbol" panose="05050102010706020507" pitchFamily="18" charset="2"/>
              </a:rPr>
              <a:t>Gutter 12 – Silje Reppen og Iselin Tangen Reppen</a:t>
            </a:r>
          </a:p>
          <a:p>
            <a:pPr marL="342900" indent="-342900">
              <a:lnSpc>
                <a:spcPct val="114999"/>
              </a:lnSpc>
              <a:buFont typeface="Symbol" panose="05050102010706020507" pitchFamily="18" charset="2"/>
              <a:buChar char=""/>
            </a:pPr>
            <a:r>
              <a:rPr lang="nb-NO" sz="1200">
                <a:latin typeface="Gill Sans MT"/>
                <a:ea typeface="Times New Roman" panose="02020603050405020304" pitchFamily="18" charset="0"/>
                <a:cs typeface="Symbol" panose="05050102010706020507" pitchFamily="18" charset="2"/>
              </a:rPr>
              <a:t>Jenter 10-1 – Elin Westvik</a:t>
            </a:r>
            <a:endParaRPr lang="nb-NO" sz="1200"/>
          </a:p>
          <a:p>
            <a:pPr marL="342900" indent="-342900">
              <a:lnSpc>
                <a:spcPct val="114999"/>
              </a:lnSpc>
              <a:buFont typeface="Symbol" panose="05050102010706020507" pitchFamily="18" charset="2"/>
              <a:buChar char=""/>
            </a:pPr>
            <a:r>
              <a:rPr lang="nb-NO" sz="1200">
                <a:latin typeface="Gill Sans MT"/>
                <a:ea typeface="Times New Roman" panose="02020603050405020304" pitchFamily="18" charset="0"/>
                <a:cs typeface="Symbol" panose="05050102010706020507" pitchFamily="18" charset="2"/>
              </a:rPr>
              <a:t>Jenter 10-2 Ann Cathrin Olsen, Elise </a:t>
            </a:r>
            <a:r>
              <a:rPr lang="nb-NO" sz="1200" err="1">
                <a:latin typeface="Gill Sans MT"/>
                <a:ea typeface="Times New Roman" panose="02020603050405020304" pitchFamily="18" charset="0"/>
                <a:cs typeface="Symbol" panose="05050102010706020507" pitchFamily="18" charset="2"/>
              </a:rPr>
              <a:t>Kulseng</a:t>
            </a:r>
            <a:r>
              <a:rPr lang="nb-NO" sz="1200">
                <a:latin typeface="Gill Sans MT"/>
                <a:ea typeface="Times New Roman" panose="02020603050405020304" pitchFamily="18" charset="0"/>
                <a:cs typeface="Symbol" panose="05050102010706020507" pitchFamily="18" charset="2"/>
              </a:rPr>
              <a:t> og Trine Johnsen</a:t>
            </a:r>
          </a:p>
          <a:p>
            <a:pPr marL="342900" indent="-342900">
              <a:lnSpc>
                <a:spcPct val="115000"/>
              </a:lnSpc>
              <a:buFont typeface="Symbol" panose="05050102010706020507" pitchFamily="18" charset="2"/>
              <a:buChar char=""/>
            </a:pPr>
            <a:r>
              <a:rPr lang="nb-NO" sz="1200">
                <a:effectLst/>
                <a:latin typeface="Gill Sans MT"/>
                <a:ea typeface="Times New Roman" panose="02020603050405020304" pitchFamily="18" charset="0"/>
                <a:cs typeface="Symbol" panose="05050102010706020507" pitchFamily="18" charset="2"/>
              </a:rPr>
              <a:t>Gutter 10 – Martin Vollen </a:t>
            </a:r>
            <a:r>
              <a:rPr lang="nb-NO" sz="1200">
                <a:latin typeface="Gill Sans MT"/>
                <a:ea typeface="Times New Roman" panose="02020603050405020304" pitchFamily="18" charset="0"/>
                <a:cs typeface="Symbol" panose="05050102010706020507" pitchFamily="18" charset="2"/>
              </a:rPr>
              <a:t>og  </a:t>
            </a:r>
            <a:r>
              <a:rPr lang="nb-NO" sz="1200">
                <a:effectLst/>
                <a:latin typeface="Gill Sans MT"/>
                <a:ea typeface="Times New Roman" panose="02020603050405020304" pitchFamily="18" charset="0"/>
                <a:cs typeface="Symbol" panose="05050102010706020507" pitchFamily="18" charset="2"/>
              </a:rPr>
              <a:t>Aurora </a:t>
            </a:r>
            <a:r>
              <a:rPr lang="nb-NO" sz="1200">
                <a:latin typeface="Gill Sans MT"/>
                <a:ea typeface="Times New Roman" panose="02020603050405020304" pitchFamily="18" charset="0"/>
                <a:cs typeface="Symbol" panose="05050102010706020507" pitchFamily="18" charset="2"/>
              </a:rPr>
              <a:t>Madssen</a:t>
            </a:r>
          </a:p>
          <a:p>
            <a:pPr marL="342900" indent="-342900">
              <a:lnSpc>
                <a:spcPct val="114999"/>
              </a:lnSpc>
              <a:buFont typeface="Symbol" panose="05050102010706020507" pitchFamily="18" charset="2"/>
              <a:buChar char=""/>
            </a:pPr>
            <a:r>
              <a:rPr lang="nb-NO" sz="1200" err="1">
                <a:latin typeface="Gill Sans MT"/>
                <a:ea typeface="Times New Roman" panose="02020603050405020304" pitchFamily="18" charset="0"/>
                <a:cs typeface="Symbol" panose="05050102010706020507" pitchFamily="18" charset="2"/>
              </a:rPr>
              <a:t>Mix</a:t>
            </a:r>
            <a:r>
              <a:rPr lang="nb-NO" sz="1200">
                <a:effectLst/>
                <a:latin typeface="Gill Sans MT"/>
                <a:ea typeface="Times New Roman" panose="02020603050405020304" pitchFamily="18" charset="0"/>
                <a:cs typeface="Symbol" panose="05050102010706020507" pitchFamily="18" charset="2"/>
              </a:rPr>
              <a:t> 3 – </a:t>
            </a:r>
            <a:r>
              <a:rPr lang="nb-NO" sz="1200">
                <a:latin typeface="Gill Sans MT"/>
                <a:ea typeface="Times New Roman" panose="02020603050405020304" pitchFamily="18" charset="0"/>
                <a:cs typeface="Symbol" panose="05050102010706020507" pitchFamily="18" charset="2"/>
              </a:rPr>
              <a:t>Anette </a:t>
            </a:r>
            <a:r>
              <a:rPr lang="nb-NO" sz="1200" err="1">
                <a:latin typeface="Gill Sans MT"/>
                <a:ea typeface="Times New Roman" panose="02020603050405020304" pitchFamily="18" charset="0"/>
                <a:cs typeface="Symbol" panose="05050102010706020507" pitchFamily="18" charset="2"/>
              </a:rPr>
              <a:t>Linaker</a:t>
            </a:r>
            <a:r>
              <a:rPr lang="nb-NO" sz="1200">
                <a:latin typeface="Gill Sans MT"/>
                <a:ea typeface="Times New Roman" panose="02020603050405020304" pitchFamily="18" charset="0"/>
                <a:cs typeface="Symbol" panose="05050102010706020507" pitchFamily="18" charset="2"/>
              </a:rPr>
              <a:t> Olsen, Edna Arntsen og Jeanette Lund Lauritsen</a:t>
            </a:r>
            <a:endParaRPr lang="nb-NO" sz="1200"/>
          </a:p>
          <a:p>
            <a:pPr marL="342900" indent="-342900">
              <a:lnSpc>
                <a:spcPct val="115000"/>
              </a:lnSpc>
              <a:buFont typeface="Symbol" panose="05050102010706020507" pitchFamily="18" charset="2"/>
              <a:buChar char=""/>
            </a:pPr>
            <a:r>
              <a:rPr lang="nb-NO" sz="1200" err="1">
                <a:effectLst/>
                <a:latin typeface="Gill Sans MT"/>
                <a:ea typeface="Times New Roman" panose="02020603050405020304" pitchFamily="18" charset="0"/>
                <a:cs typeface="Times New Roman"/>
              </a:rPr>
              <a:t>Mix</a:t>
            </a:r>
            <a:r>
              <a:rPr lang="nb-NO" sz="1200">
                <a:effectLst/>
                <a:latin typeface="Gill Sans MT"/>
                <a:ea typeface="Times New Roman" panose="02020603050405020304" pitchFamily="18" charset="0"/>
                <a:cs typeface="Times New Roman"/>
              </a:rPr>
              <a:t> 2 – </a:t>
            </a:r>
            <a:r>
              <a:rPr lang="nb-NO" sz="1200">
                <a:latin typeface="Gill Sans MT"/>
                <a:ea typeface="Times New Roman" panose="02020603050405020304" pitchFamily="18" charset="0"/>
                <a:cs typeface="Times New Roman"/>
              </a:rPr>
              <a:t>Tirill Hognestad og Truls Hognestad</a:t>
            </a:r>
            <a:endParaRPr lang="nb-NO" sz="1200">
              <a:effectLst/>
              <a:latin typeface="Gill Sans MT"/>
              <a:ea typeface="Times New Roman" panose="02020603050405020304" pitchFamily="18" charset="0"/>
              <a:cs typeface="Times New Roman"/>
            </a:endParaRPr>
          </a:p>
          <a:p>
            <a:pPr marL="342900" indent="-342900">
              <a:lnSpc>
                <a:spcPct val="115000"/>
              </a:lnSpc>
              <a:buFont typeface="Symbol" panose="05050102010706020507" pitchFamily="18" charset="2"/>
              <a:buChar char=""/>
            </a:pPr>
            <a:r>
              <a:rPr lang="nb-NO" sz="1200" err="1">
                <a:effectLst/>
                <a:latin typeface="Gill Sans MT"/>
                <a:ea typeface="Times New Roman" panose="02020603050405020304" pitchFamily="18" charset="0"/>
                <a:cs typeface="Times New Roman"/>
              </a:rPr>
              <a:t>Mix</a:t>
            </a:r>
            <a:r>
              <a:rPr lang="nb-NO" sz="1200">
                <a:effectLst/>
                <a:latin typeface="Gill Sans MT"/>
                <a:ea typeface="Times New Roman" panose="02020603050405020304" pitchFamily="18" charset="0"/>
                <a:cs typeface="Times New Roman"/>
              </a:rPr>
              <a:t> 1– </a:t>
            </a:r>
            <a:r>
              <a:rPr lang="nb-NO" sz="1200">
                <a:latin typeface="Gill Sans MT"/>
                <a:ea typeface="Times New Roman" panose="02020603050405020304" pitchFamily="18" charset="0"/>
                <a:cs typeface="Times New Roman"/>
              </a:rPr>
              <a:t>Hanne Bergland </a:t>
            </a:r>
            <a:r>
              <a:rPr lang="nb-NO" sz="1200">
                <a:effectLst/>
                <a:latin typeface="Gill Sans MT"/>
                <a:ea typeface="Times New Roman" panose="02020603050405020304" pitchFamily="18" charset="0"/>
                <a:cs typeface="Times New Roman"/>
              </a:rPr>
              <a:t>og </a:t>
            </a:r>
            <a:r>
              <a:rPr lang="nb-NO" sz="1200">
                <a:latin typeface="Gill Sans MT"/>
                <a:ea typeface="Times New Roman" panose="02020603050405020304" pitchFamily="18" charset="0"/>
                <a:cs typeface="Times New Roman"/>
              </a:rPr>
              <a:t>David Solberg</a:t>
            </a:r>
          </a:p>
          <a:p>
            <a:pPr marL="342900" indent="-342900">
              <a:lnSpc>
                <a:spcPct val="114999"/>
              </a:lnSpc>
              <a:buFont typeface="Symbol" panose="05050102010706020507" pitchFamily="18" charset="2"/>
              <a:buChar char=""/>
            </a:pPr>
            <a:r>
              <a:rPr lang="nb-NO" sz="1200">
                <a:latin typeface="Gill Sans MT"/>
                <a:ea typeface="Times New Roman" panose="02020603050405020304" pitchFamily="18" charset="0"/>
                <a:cs typeface="Times New Roman"/>
              </a:rPr>
              <a:t>Lekepartiet</a:t>
            </a:r>
            <a:r>
              <a:rPr lang="nb-NO" sz="1200">
                <a:effectLst/>
                <a:latin typeface="Gill Sans MT"/>
                <a:ea typeface="Times New Roman" panose="02020603050405020304" pitchFamily="18" charset="0"/>
                <a:cs typeface="Times New Roman"/>
              </a:rPr>
              <a:t> – Jill Ingebrigtsen</a:t>
            </a:r>
            <a:r>
              <a:rPr lang="nb-NO" sz="1200">
                <a:latin typeface="Gill Sans MT"/>
                <a:ea typeface="Times New Roman" panose="02020603050405020304" pitchFamily="18" charset="0"/>
                <a:cs typeface="Times New Roman"/>
              </a:rPr>
              <a:t> og Cato Mathisen</a:t>
            </a:r>
          </a:p>
        </p:txBody>
      </p:sp>
    </p:spTree>
    <p:extLst>
      <p:ext uri="{BB962C8B-B14F-4D97-AF65-F5344CB8AC3E}">
        <p14:creationId xmlns:p14="http://schemas.microsoft.com/office/powerpoint/2010/main" val="207830950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92D41E3-5D5C-4C2E-8577-A6C96B03B1AA}"/>
              </a:ext>
            </a:extLst>
          </p:cNvPr>
          <p:cNvSpPr>
            <a:spLocks noGrp="1"/>
          </p:cNvSpPr>
          <p:nvPr>
            <p:ph type="title"/>
          </p:nvPr>
        </p:nvSpPr>
        <p:spPr/>
        <p:txBody>
          <a:bodyPr/>
          <a:lstStyle/>
          <a:p>
            <a:r>
              <a:rPr lang="nb-NO"/>
              <a:t>Arrangement</a:t>
            </a:r>
          </a:p>
        </p:txBody>
      </p:sp>
      <p:sp>
        <p:nvSpPr>
          <p:cNvPr id="6" name="Plassholder for innhold 5">
            <a:extLst>
              <a:ext uri="{FF2B5EF4-FFF2-40B4-BE49-F238E27FC236}">
                <a16:creationId xmlns:a16="http://schemas.microsoft.com/office/drawing/2014/main" id="{69340989-75C7-47A5-BCD8-4C41AF733134}"/>
              </a:ext>
            </a:extLst>
          </p:cNvPr>
          <p:cNvSpPr>
            <a:spLocks noGrp="1"/>
          </p:cNvSpPr>
          <p:nvPr>
            <p:ph sz="half" idx="1"/>
          </p:nvPr>
        </p:nvSpPr>
        <p:spPr>
          <a:xfrm>
            <a:off x="903045" y="2264877"/>
            <a:ext cx="5108522" cy="3194664"/>
          </a:xfrm>
        </p:spPr>
        <p:txBody>
          <a:bodyPr vert="horz" lIns="91440" tIns="45720" rIns="91440" bIns="45720" rtlCol="0" anchor="t">
            <a:normAutofit/>
          </a:bodyPr>
          <a:lstStyle/>
          <a:p>
            <a:r>
              <a:rPr lang="nb-NO"/>
              <a:t>Det har vært høy aktivitet i </a:t>
            </a:r>
            <a:r>
              <a:rPr lang="nb-NO" err="1"/>
              <a:t>Stangneshallen</a:t>
            </a:r>
            <a:r>
              <a:rPr lang="nb-NO"/>
              <a:t> og det har vært avholdt så mange arrangementer at vi har benyttet  Seljestadhallen og gymsal på Harstad skole til endel av våre hjemmekamper.</a:t>
            </a:r>
          </a:p>
        </p:txBody>
      </p:sp>
      <p:pic>
        <p:nvPicPr>
          <p:cNvPr id="10" name="Bilde 9" descr="Et bilde som inneholder skilt, mat&#10;&#10;Automatisk generert beskrivelse">
            <a:extLst>
              <a:ext uri="{FF2B5EF4-FFF2-40B4-BE49-F238E27FC236}">
                <a16:creationId xmlns:a16="http://schemas.microsoft.com/office/drawing/2014/main" id="{AB0D1FE0-DABF-4325-B49F-462102F751C5}"/>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8" name="Plassholder for innhold 5">
            <a:extLst>
              <a:ext uri="{FF2B5EF4-FFF2-40B4-BE49-F238E27FC236}">
                <a16:creationId xmlns:a16="http://schemas.microsoft.com/office/drawing/2014/main" id="{3059E184-A084-43D9-B992-DE1649E7B8A7}"/>
              </a:ext>
            </a:extLst>
          </p:cNvPr>
          <p:cNvSpPr txBox="1">
            <a:spLocks/>
          </p:cNvSpPr>
          <p:nvPr/>
        </p:nvSpPr>
        <p:spPr>
          <a:xfrm>
            <a:off x="6424754" y="1980397"/>
            <a:ext cx="4270564" cy="419315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nb-NO" sz="1600"/>
              <a:t>Det jobbes kontinuerlig med å holde innkjøpspriser til arrangementene lavest mulig samt ha minst mulig matsvinn</a:t>
            </a:r>
          </a:p>
          <a:p>
            <a:r>
              <a:rPr lang="nb-NO" sz="1600"/>
              <a:t>Vi takker alle </a:t>
            </a:r>
            <a:r>
              <a:rPr lang="nb-NO" sz="1600" b="1"/>
              <a:t>foreldrekontaktene</a:t>
            </a:r>
            <a:r>
              <a:rPr lang="nb-NO" sz="1600"/>
              <a:t> og </a:t>
            </a:r>
            <a:r>
              <a:rPr lang="nb-NO" sz="1600" b="1"/>
              <a:t>foreldre</a:t>
            </a:r>
            <a:r>
              <a:rPr lang="nb-NO" sz="1600"/>
              <a:t> som har stilt og på dugnad på alle arrangementer. Uten deres innsats har vi aldri klart å ha så høyt aktivitetsnivå !</a:t>
            </a:r>
          </a:p>
          <a:p>
            <a:r>
              <a:rPr lang="nb-NO" sz="1600"/>
              <a:t>Vi som klubb får mange hyggelige tilbakemeldinger fra både klubber og dommere som er på besøk om at det alltid er hyggelig å komme til </a:t>
            </a:r>
            <a:r>
              <a:rPr lang="nb-NO" sz="1600" err="1"/>
              <a:t>Stangneshallen</a:t>
            </a:r>
            <a:r>
              <a:rPr lang="nb-NO" sz="1600"/>
              <a:t>.</a:t>
            </a:r>
          </a:p>
        </p:txBody>
      </p:sp>
    </p:spTree>
    <p:extLst>
      <p:ext uri="{BB962C8B-B14F-4D97-AF65-F5344CB8AC3E}">
        <p14:creationId xmlns:p14="http://schemas.microsoft.com/office/powerpoint/2010/main" val="274015654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5864391-921E-434D-A618-C88C8A461CE9}"/>
              </a:ext>
            </a:extLst>
          </p:cNvPr>
          <p:cNvSpPr/>
          <p:nvPr/>
        </p:nvSpPr>
        <p:spPr>
          <a:xfrm>
            <a:off x="1" y="1909783"/>
            <a:ext cx="12192000" cy="429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216AC8B6-A2C8-410F-8C25-7312581AAED7}"/>
              </a:ext>
            </a:extLst>
          </p:cNvPr>
          <p:cNvSpPr>
            <a:spLocks noGrp="1"/>
          </p:cNvSpPr>
          <p:nvPr>
            <p:ph type="title"/>
          </p:nvPr>
        </p:nvSpPr>
        <p:spPr/>
        <p:txBody>
          <a:bodyPr/>
          <a:lstStyle/>
          <a:p>
            <a:r>
              <a:rPr lang="nb-NO"/>
              <a:t>Våre sponsorer</a:t>
            </a:r>
          </a:p>
        </p:txBody>
      </p:sp>
      <p:pic>
        <p:nvPicPr>
          <p:cNvPr id="1026" name="Picture 2">
            <a:extLst>
              <a:ext uri="{FF2B5EF4-FFF2-40B4-BE49-F238E27FC236}">
                <a16:creationId xmlns:a16="http://schemas.microsoft.com/office/drawing/2014/main" id="{94433815-BD11-4ACC-8088-887EC4D4B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922" y="2102055"/>
            <a:ext cx="2852380" cy="35069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onsor">
            <a:extLst>
              <a:ext uri="{FF2B5EF4-FFF2-40B4-BE49-F238E27FC236}">
                <a16:creationId xmlns:a16="http://schemas.microsoft.com/office/drawing/2014/main" id="{300A9445-1C97-4198-BFE8-009A73D00D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322" y="2162539"/>
            <a:ext cx="3154563" cy="1051521"/>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descr="Renta Media Gallery - Logos &amp; Images | renta.com">
            <a:extLst>
              <a:ext uri="{FF2B5EF4-FFF2-40B4-BE49-F238E27FC236}">
                <a16:creationId xmlns:a16="http://schemas.microsoft.com/office/drawing/2014/main" id="{F7A24A54-D53F-A39A-3F4A-0FD5A17FDBED}"/>
              </a:ext>
            </a:extLst>
          </p:cNvPr>
          <p:cNvPicPr>
            <a:picLocks noChangeAspect="1"/>
          </p:cNvPicPr>
          <p:nvPr/>
        </p:nvPicPr>
        <p:blipFill>
          <a:blip r:embed="rId5"/>
          <a:stretch>
            <a:fillRect/>
          </a:stretch>
        </p:blipFill>
        <p:spPr>
          <a:xfrm>
            <a:off x="4972610" y="3269315"/>
            <a:ext cx="2563906" cy="1581501"/>
          </a:xfrm>
          <a:prstGeom prst="rect">
            <a:avLst/>
          </a:prstGeom>
        </p:spPr>
      </p:pic>
      <p:pic>
        <p:nvPicPr>
          <p:cNvPr id="9" name="Bilde 8" descr="Et bilde som inneholder tekst, Font, Grafikk, logo&#10;&#10;Automatisk generert beskrivelse">
            <a:extLst>
              <a:ext uri="{FF2B5EF4-FFF2-40B4-BE49-F238E27FC236}">
                <a16:creationId xmlns:a16="http://schemas.microsoft.com/office/drawing/2014/main" id="{FBB532CB-5F4D-6F67-8950-06AE51B5B703}"/>
              </a:ext>
            </a:extLst>
          </p:cNvPr>
          <p:cNvPicPr>
            <a:picLocks noChangeAspect="1"/>
          </p:cNvPicPr>
          <p:nvPr/>
        </p:nvPicPr>
        <p:blipFill>
          <a:blip r:embed="rId6"/>
          <a:stretch>
            <a:fillRect/>
          </a:stretch>
        </p:blipFill>
        <p:spPr>
          <a:xfrm>
            <a:off x="8715375" y="2417108"/>
            <a:ext cx="2683809" cy="701489"/>
          </a:xfrm>
          <a:prstGeom prst="rect">
            <a:avLst/>
          </a:prstGeom>
        </p:spPr>
      </p:pic>
      <p:pic>
        <p:nvPicPr>
          <p:cNvPr id="10" name="Bilde 9" descr="Et bilde som inneholder tekst, Font, logo, Grafikk&#10;&#10;Automatisk generert beskrivelse">
            <a:extLst>
              <a:ext uri="{FF2B5EF4-FFF2-40B4-BE49-F238E27FC236}">
                <a16:creationId xmlns:a16="http://schemas.microsoft.com/office/drawing/2014/main" id="{81AA8DD7-0CF8-21FE-73FF-CE90F4DE91FC}"/>
              </a:ext>
            </a:extLst>
          </p:cNvPr>
          <p:cNvPicPr>
            <a:picLocks noChangeAspect="1"/>
          </p:cNvPicPr>
          <p:nvPr/>
        </p:nvPicPr>
        <p:blipFill>
          <a:blip r:embed="rId7"/>
          <a:stretch>
            <a:fillRect/>
          </a:stretch>
        </p:blipFill>
        <p:spPr>
          <a:xfrm>
            <a:off x="8619283" y="3270997"/>
            <a:ext cx="1105461" cy="1470212"/>
          </a:xfrm>
          <a:prstGeom prst="rect">
            <a:avLst/>
          </a:prstGeom>
        </p:spPr>
      </p:pic>
      <p:pic>
        <p:nvPicPr>
          <p:cNvPr id="11" name="Bilde 10" descr="Et bilde som inneholder tekst, Font, logo, Grafikk&#10;&#10;Automatisk generert beskrivelse">
            <a:extLst>
              <a:ext uri="{FF2B5EF4-FFF2-40B4-BE49-F238E27FC236}">
                <a16:creationId xmlns:a16="http://schemas.microsoft.com/office/drawing/2014/main" id="{B07C6735-B015-086C-D0AC-89C0C18ED9D3}"/>
              </a:ext>
            </a:extLst>
          </p:cNvPr>
          <p:cNvPicPr>
            <a:picLocks noChangeAspect="1"/>
          </p:cNvPicPr>
          <p:nvPr/>
        </p:nvPicPr>
        <p:blipFill>
          <a:blip r:embed="rId8"/>
          <a:stretch>
            <a:fillRect/>
          </a:stretch>
        </p:blipFill>
        <p:spPr>
          <a:xfrm>
            <a:off x="9996207" y="3373530"/>
            <a:ext cx="1253939" cy="1242734"/>
          </a:xfrm>
          <a:prstGeom prst="rect">
            <a:avLst/>
          </a:prstGeom>
        </p:spPr>
      </p:pic>
      <p:pic>
        <p:nvPicPr>
          <p:cNvPr id="12" name="Bilde 11" descr="Et bilde som inneholder tekst, Font, Grafikk, logo&#10;&#10;Automatisk generert beskrivelse">
            <a:extLst>
              <a:ext uri="{FF2B5EF4-FFF2-40B4-BE49-F238E27FC236}">
                <a16:creationId xmlns:a16="http://schemas.microsoft.com/office/drawing/2014/main" id="{EC74086F-C33E-3169-45E3-A1AC086BC3E7}"/>
              </a:ext>
            </a:extLst>
          </p:cNvPr>
          <p:cNvPicPr>
            <a:picLocks noChangeAspect="1"/>
          </p:cNvPicPr>
          <p:nvPr/>
        </p:nvPicPr>
        <p:blipFill>
          <a:blip r:embed="rId9"/>
          <a:stretch>
            <a:fillRect/>
          </a:stretch>
        </p:blipFill>
        <p:spPr>
          <a:xfrm>
            <a:off x="10305770" y="4935070"/>
            <a:ext cx="914960" cy="988358"/>
          </a:xfrm>
          <a:prstGeom prst="rect">
            <a:avLst/>
          </a:prstGeom>
        </p:spPr>
      </p:pic>
      <p:pic>
        <p:nvPicPr>
          <p:cNvPr id="13" name="Bilde 12" descr="Et bilde som inneholder tekst, Font, Grafikk, skjermbilde&#10;&#10;Automatisk generert beskrivelse">
            <a:extLst>
              <a:ext uri="{FF2B5EF4-FFF2-40B4-BE49-F238E27FC236}">
                <a16:creationId xmlns:a16="http://schemas.microsoft.com/office/drawing/2014/main" id="{02E4D819-EC4A-EA14-F6EC-D9C9B92C912F}"/>
              </a:ext>
            </a:extLst>
          </p:cNvPr>
          <p:cNvPicPr>
            <a:picLocks noChangeAspect="1"/>
          </p:cNvPicPr>
          <p:nvPr/>
        </p:nvPicPr>
        <p:blipFill>
          <a:blip r:embed="rId10"/>
          <a:stretch>
            <a:fillRect/>
          </a:stretch>
        </p:blipFill>
        <p:spPr>
          <a:xfrm>
            <a:off x="4902573" y="4936751"/>
            <a:ext cx="2924736" cy="1130674"/>
          </a:xfrm>
          <a:prstGeom prst="rect">
            <a:avLst/>
          </a:prstGeom>
        </p:spPr>
      </p:pic>
      <p:cxnSp>
        <p:nvCxnSpPr>
          <p:cNvPr id="14" name="Rett pilkobling 13">
            <a:extLst>
              <a:ext uri="{FF2B5EF4-FFF2-40B4-BE49-F238E27FC236}">
                <a16:creationId xmlns:a16="http://schemas.microsoft.com/office/drawing/2014/main" id="{C8FADCA8-947A-5700-082F-B261C0DCC593}"/>
              </a:ext>
            </a:extLst>
          </p:cNvPr>
          <p:cNvCxnSpPr/>
          <p:nvPr/>
        </p:nvCxnSpPr>
        <p:spPr>
          <a:xfrm flipH="1">
            <a:off x="8267700" y="2131359"/>
            <a:ext cx="4482" cy="3749488"/>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20784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3. Regnskap 2023</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p:txBody>
          <a:bodyPr>
            <a:normAutofit/>
          </a:bodyPr>
          <a:lstStyle/>
          <a:p>
            <a:r>
              <a:rPr lang="nb-NO" sz="3200"/>
              <a:t>Revisors beretning</a:t>
            </a:r>
          </a:p>
          <a:p>
            <a:r>
              <a:rPr lang="nb-NO" sz="3200"/>
              <a:t>Oppsummering</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03078218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pic>
        <p:nvPicPr>
          <p:cNvPr id="2" name="Bilde 1" descr="Et bilde som inneholder tekst, skjermbilde, Font, dokument&#10;&#10;Automatisk generert beskrivelse">
            <a:extLst>
              <a:ext uri="{FF2B5EF4-FFF2-40B4-BE49-F238E27FC236}">
                <a16:creationId xmlns:a16="http://schemas.microsoft.com/office/drawing/2014/main" id="{E74F555A-A01A-DF62-781D-2A7229A07FC8}"/>
              </a:ext>
            </a:extLst>
          </p:cNvPr>
          <p:cNvPicPr>
            <a:picLocks noChangeAspect="1"/>
          </p:cNvPicPr>
          <p:nvPr/>
        </p:nvPicPr>
        <p:blipFill>
          <a:blip r:embed="rId4"/>
          <a:stretch>
            <a:fillRect/>
          </a:stretch>
        </p:blipFill>
        <p:spPr>
          <a:xfrm rot="-840000">
            <a:off x="1471984" y="415556"/>
            <a:ext cx="4242037" cy="5963770"/>
          </a:xfrm>
          <a:prstGeom prst="rect">
            <a:avLst/>
          </a:prstGeom>
        </p:spPr>
      </p:pic>
      <p:sp>
        <p:nvSpPr>
          <p:cNvPr id="3" name="TekstSylinder 2">
            <a:extLst>
              <a:ext uri="{FF2B5EF4-FFF2-40B4-BE49-F238E27FC236}">
                <a16:creationId xmlns:a16="http://schemas.microsoft.com/office/drawing/2014/main" id="{1386ABAD-BBB1-6F38-F11F-AECC47D55BC1}"/>
              </a:ext>
            </a:extLst>
          </p:cNvPr>
          <p:cNvSpPr txBox="1"/>
          <p:nvPr/>
        </p:nvSpPr>
        <p:spPr>
          <a:xfrm>
            <a:off x="6823427" y="2408408"/>
            <a:ext cx="503138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a:latin typeface="Gill Sans MT"/>
              </a:rPr>
              <a:t>Resultat – 228 724</a:t>
            </a:r>
          </a:p>
          <a:p>
            <a:endParaRPr lang="nb-NO" sz="2400">
              <a:latin typeface="Gill Sans MT"/>
            </a:endParaRPr>
          </a:p>
          <a:p>
            <a:r>
              <a:rPr lang="nb-NO" sz="2400">
                <a:latin typeface="Gill Sans MT"/>
              </a:rPr>
              <a:t>Revisors beretning</a:t>
            </a:r>
            <a:endParaRPr lang="nb-NO"/>
          </a:p>
          <a:p>
            <a:pPr marL="285750" indent="-285750">
              <a:buFont typeface="Arial,Sans-Serif"/>
              <a:buChar char="•"/>
            </a:pPr>
            <a:r>
              <a:rPr lang="nb-NO" sz="2400">
                <a:latin typeface="Gill Sans MT"/>
                <a:cs typeface="Arial"/>
              </a:rPr>
              <a:t>Ikke avdekket feil eller mangler</a:t>
            </a:r>
            <a:endParaRPr lang="en-US" sz="2400">
              <a:latin typeface="Gill Sans MT"/>
              <a:cs typeface="Arial"/>
            </a:endParaRPr>
          </a:p>
          <a:p>
            <a:pPr marL="285750" indent="-285750">
              <a:buFont typeface="Arial,Sans-Serif"/>
              <a:buChar char="•"/>
            </a:pPr>
            <a:r>
              <a:rPr lang="nb-NO" sz="2400">
                <a:latin typeface="Gill Sans MT"/>
                <a:cs typeface="Arial"/>
              </a:rPr>
              <a:t>Kan fastsettes om årsregnskap 2023</a:t>
            </a:r>
            <a:endParaRPr lang="en-US" sz="2400">
              <a:latin typeface="Gill Sans MT"/>
              <a:cs typeface="Arial"/>
            </a:endParaRPr>
          </a:p>
          <a:p>
            <a:endParaRPr lang="nb-NO" sz="2400">
              <a:highlight>
                <a:srgbClr val="FFFF00"/>
              </a:highlight>
              <a:latin typeface="Gill Sans MT"/>
            </a:endParaRPr>
          </a:p>
        </p:txBody>
      </p:sp>
    </p:spTree>
    <p:extLst>
      <p:ext uri="{BB962C8B-B14F-4D97-AF65-F5344CB8AC3E}">
        <p14:creationId xmlns:p14="http://schemas.microsoft.com/office/powerpoint/2010/main" val="408196716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A72CAC-896E-F9E5-2A57-BC608DFF798A}"/>
              </a:ext>
            </a:extLst>
          </p:cNvPr>
          <p:cNvSpPr>
            <a:spLocks noGrp="1"/>
          </p:cNvSpPr>
          <p:nvPr>
            <p:ph type="title"/>
          </p:nvPr>
        </p:nvSpPr>
        <p:spPr>
          <a:xfrm>
            <a:off x="1411119" y="919156"/>
            <a:ext cx="9603275" cy="1049235"/>
          </a:xfrm>
        </p:spPr>
        <p:txBody>
          <a:bodyPr/>
          <a:lstStyle/>
          <a:p>
            <a:r>
              <a:rPr lang="nb-NO"/>
              <a:t>Funkis - føres som eget regnskap</a:t>
            </a:r>
          </a:p>
        </p:txBody>
      </p:sp>
      <p:sp>
        <p:nvSpPr>
          <p:cNvPr id="5" name="TekstSylinder 4">
            <a:extLst>
              <a:ext uri="{FF2B5EF4-FFF2-40B4-BE49-F238E27FC236}">
                <a16:creationId xmlns:a16="http://schemas.microsoft.com/office/drawing/2014/main" id="{07988CEB-259E-ECB7-504B-542D74B9E40E}"/>
              </a:ext>
            </a:extLst>
          </p:cNvPr>
          <p:cNvSpPr txBox="1"/>
          <p:nvPr/>
        </p:nvSpPr>
        <p:spPr>
          <a:xfrm>
            <a:off x="6548377" y="1904959"/>
            <a:ext cx="5767444" cy="4198522"/>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nb-NO" sz="2400"/>
              <a:t>Underskudd: kr - 228 724,-</a:t>
            </a:r>
            <a:endParaRPr lang="nb-NO"/>
          </a:p>
          <a:p>
            <a:pPr marL="742950" lvl="1" indent="-285750">
              <a:lnSpc>
                <a:spcPct val="150000"/>
              </a:lnSpc>
              <a:buFont typeface="Courier New" panose="020B0604020202020204" pitchFamily="34" charset="0"/>
              <a:buChar char="o"/>
            </a:pPr>
            <a:r>
              <a:rPr lang="nb-NO"/>
              <a:t>Tatt tap på fordringer tilbake til 2020  - 23 983</a:t>
            </a:r>
          </a:p>
          <a:p>
            <a:pPr marL="742950" lvl="1" indent="-285750">
              <a:lnSpc>
                <a:spcPct val="150000"/>
              </a:lnSpc>
              <a:buFont typeface="Courier New" panose="020B0604020202020204" pitchFamily="34" charset="0"/>
              <a:buChar char="o"/>
            </a:pPr>
            <a:r>
              <a:rPr lang="nb-NO"/>
              <a:t>Justering på lagskontoer – Funkis  - 91 482</a:t>
            </a:r>
          </a:p>
          <a:p>
            <a:pPr marL="742950" lvl="1" indent="-285750">
              <a:lnSpc>
                <a:spcPct val="150000"/>
              </a:lnSpc>
              <a:buFont typeface="Courier New" panose="020B0604020202020204" pitchFamily="34" charset="0"/>
              <a:buChar char="o"/>
            </a:pPr>
            <a:r>
              <a:rPr lang="nb-NO"/>
              <a:t>Betalt Funkis gjeld fra 2022 – 214 580 </a:t>
            </a:r>
            <a:endParaRPr lang="nb-NO" sz="2400"/>
          </a:p>
          <a:p>
            <a:pPr marL="742950" lvl="1" indent="-285750">
              <a:lnSpc>
                <a:spcPct val="150000"/>
              </a:lnSpc>
              <a:buFont typeface="Courier New" panose="020B0604020202020204" pitchFamily="34" charset="0"/>
              <a:buChar char="o"/>
            </a:pPr>
            <a:r>
              <a:rPr lang="nb-NO"/>
              <a:t>Driftsoverskudd i 2023 Funkis 488 145</a:t>
            </a:r>
          </a:p>
          <a:p>
            <a:pPr lvl="1">
              <a:lnSpc>
                <a:spcPct val="150000"/>
              </a:lnSpc>
            </a:pPr>
            <a:endParaRPr lang="nb-NO"/>
          </a:p>
          <a:p>
            <a:pPr marL="742950" lvl="1" indent="-285750">
              <a:buFont typeface="Courier New" panose="020B0604020202020204" pitchFamily="34" charset="0"/>
              <a:buChar char="o"/>
            </a:pPr>
            <a:r>
              <a:rPr lang="nb-NO"/>
              <a:t>259 421 føres i balansen og styrker egenkapitalen til HHK</a:t>
            </a:r>
            <a:br>
              <a:rPr lang="nb-NO"/>
            </a:br>
            <a:br>
              <a:rPr lang="nb-NO"/>
            </a:br>
            <a:endParaRPr lang="nb-NO"/>
          </a:p>
          <a:p>
            <a:pPr marL="742950" lvl="1" indent="-285750">
              <a:lnSpc>
                <a:spcPct val="150000"/>
              </a:lnSpc>
              <a:buFont typeface="Courier New" panose="020B0604020202020204" pitchFamily="34" charset="0"/>
              <a:buChar char="o"/>
            </a:pPr>
            <a:endParaRPr lang="nb-NO"/>
          </a:p>
        </p:txBody>
      </p:sp>
      <p:sp>
        <p:nvSpPr>
          <p:cNvPr id="6" name="TekstSylinder 5">
            <a:extLst>
              <a:ext uri="{FF2B5EF4-FFF2-40B4-BE49-F238E27FC236}">
                <a16:creationId xmlns:a16="http://schemas.microsoft.com/office/drawing/2014/main" id="{3B96372E-D389-3E55-9999-9B05512D870D}"/>
              </a:ext>
            </a:extLst>
          </p:cNvPr>
          <p:cNvSpPr txBox="1"/>
          <p:nvPr/>
        </p:nvSpPr>
        <p:spPr>
          <a:xfrm>
            <a:off x="954023" y="2209474"/>
            <a:ext cx="6077638" cy="349608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b-NO" sz="2000"/>
              <a:t>Funkis har mandat til å drifte som egen "klubb" i klubben</a:t>
            </a:r>
          </a:p>
          <a:p>
            <a:pPr marL="742950" lvl="1" indent="-285750">
              <a:buFont typeface="Courier New" panose="020B0604020202020204" pitchFamily="34" charset="0"/>
              <a:buChar char="o"/>
            </a:pPr>
            <a:r>
              <a:rPr lang="nb-NO" sz="2000"/>
              <a:t>Alle inntekter og utgifter tilfaller av Funkis</a:t>
            </a:r>
          </a:p>
          <a:p>
            <a:pPr marL="742950" lvl="1" indent="-285750">
              <a:buFont typeface="Courier New" panose="020B0604020202020204" pitchFamily="34" charset="0"/>
              <a:buChar char="o"/>
            </a:pPr>
            <a:r>
              <a:rPr lang="nb-NO" sz="2000"/>
              <a:t>Medlemsavgifter tilfaller HHK</a:t>
            </a:r>
          </a:p>
          <a:p>
            <a:pPr marL="285750" indent="-285750">
              <a:lnSpc>
                <a:spcPct val="150000"/>
              </a:lnSpc>
              <a:buFont typeface="Arial" panose="020B0604020202020204" pitchFamily="34" charset="0"/>
              <a:buChar char="•"/>
            </a:pPr>
            <a:r>
              <a:rPr lang="nb-NO" sz="2000"/>
              <a:t>I 2022 var Funkis en del av resultatet til HHK</a:t>
            </a:r>
            <a:endParaRPr lang="nb-NO" sz="1600"/>
          </a:p>
          <a:p>
            <a:pPr marL="285750" indent="-285750">
              <a:buFont typeface="Arial" panose="020B0604020202020204" pitchFamily="34" charset="0"/>
              <a:buChar char="•"/>
            </a:pPr>
            <a:r>
              <a:rPr lang="nb-NO" sz="2000"/>
              <a:t>I 2023 er Funkis tatt ut av regnskapet</a:t>
            </a:r>
          </a:p>
          <a:p>
            <a:pPr marL="742950" lvl="1" indent="-285750">
              <a:buFont typeface="Courier New" panose="020B0604020202020204" pitchFamily="34" charset="0"/>
              <a:buChar char="o"/>
            </a:pPr>
            <a:r>
              <a:rPr lang="nb-NO" sz="1600"/>
              <a:t>Gjeld til Funkis er gjort opp</a:t>
            </a:r>
          </a:p>
          <a:p>
            <a:pPr marL="742950" lvl="1" indent="-285750">
              <a:buFont typeface="Courier New" panose="020B0604020202020204" pitchFamily="34" charset="0"/>
              <a:buChar char="o"/>
            </a:pPr>
            <a:r>
              <a:rPr lang="nb-NO" sz="1600"/>
              <a:t>Gir forverret resultat i HHK</a:t>
            </a:r>
          </a:p>
          <a:p>
            <a:pPr>
              <a:lnSpc>
                <a:spcPct val="150000"/>
              </a:lnSpc>
            </a:pPr>
            <a:endParaRPr lang="nb-NO" sz="2000"/>
          </a:p>
          <a:p>
            <a:pPr marL="742950" lvl="1" indent="-285750">
              <a:lnSpc>
                <a:spcPct val="150000"/>
              </a:lnSpc>
              <a:buFont typeface="Courier New" panose="020B0604020202020204" pitchFamily="34" charset="0"/>
              <a:buChar char="o"/>
            </a:pPr>
            <a:endParaRPr lang="nb-NO" sz="1600"/>
          </a:p>
        </p:txBody>
      </p:sp>
    </p:spTree>
    <p:extLst>
      <p:ext uri="{BB962C8B-B14F-4D97-AF65-F5344CB8AC3E}">
        <p14:creationId xmlns:p14="http://schemas.microsoft.com/office/powerpoint/2010/main" val="409236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Budsjett 2024 </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pic>
        <p:nvPicPr>
          <p:cNvPr id="7" name="Bilde 7" descr="Et bilde som inneholder bord&#10;&#10;Automatisk generert beskrivelse">
            <a:extLst>
              <a:ext uri="{FF2B5EF4-FFF2-40B4-BE49-F238E27FC236}">
                <a16:creationId xmlns:a16="http://schemas.microsoft.com/office/drawing/2014/main" id="{E038D751-4FC9-744B-68EB-E16D9BC10625}"/>
              </a:ext>
            </a:extLst>
          </p:cNvPr>
          <p:cNvPicPr>
            <a:picLocks noGrp="1" noChangeAspect="1"/>
          </p:cNvPicPr>
          <p:nvPr>
            <p:ph idx="1"/>
          </p:nvPr>
        </p:nvPicPr>
        <p:blipFill>
          <a:blip r:embed="rId4"/>
          <a:stretch>
            <a:fillRect/>
          </a:stretch>
        </p:blipFill>
        <p:spPr>
          <a:xfrm rot="600000">
            <a:off x="3745876" y="1822692"/>
            <a:ext cx="4201881" cy="37554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38044874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8CA27AE-31FA-0EED-2C9A-A84D53272E52}"/>
              </a:ext>
            </a:extLst>
          </p:cNvPr>
          <p:cNvSpPr/>
          <p:nvPr/>
        </p:nvSpPr>
        <p:spPr>
          <a:xfrm>
            <a:off x="7977256" y="4653880"/>
            <a:ext cx="3025366" cy="1207129"/>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p>
        </p:txBody>
      </p:sp>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normAutofit/>
          </a:bodyPr>
          <a:lstStyle/>
          <a:p>
            <a:r>
              <a:rPr lang="nb-NO"/>
              <a:t>4. Medlemskontingent 2024/25</a:t>
            </a:r>
            <a:br>
              <a:rPr lang="nb-NO"/>
            </a:br>
            <a:endParaRPr lang="nb-NO"/>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4" name="Plassholder for innhold 3">
            <a:extLst>
              <a:ext uri="{FF2B5EF4-FFF2-40B4-BE49-F238E27FC236}">
                <a16:creationId xmlns:a16="http://schemas.microsoft.com/office/drawing/2014/main" id="{129C74F1-A35D-4205-3A49-86018DE0EDAF}"/>
              </a:ext>
            </a:extLst>
          </p:cNvPr>
          <p:cNvSpPr>
            <a:spLocks noGrp="1"/>
          </p:cNvSpPr>
          <p:nvPr>
            <p:ph idx="1"/>
          </p:nvPr>
        </p:nvSpPr>
        <p:spPr>
          <a:xfrm>
            <a:off x="1294362" y="2015223"/>
            <a:ext cx="9603275" cy="2094702"/>
          </a:xfrm>
        </p:spPr>
        <p:txBody>
          <a:bodyPr>
            <a:normAutofit/>
          </a:bodyPr>
          <a:lstStyle/>
          <a:p>
            <a:r>
              <a:rPr lang="nb-NO" sz="2400"/>
              <a:t>Endringer i kontingent struktur</a:t>
            </a:r>
            <a:endParaRPr lang="nb-NO"/>
          </a:p>
          <a:p>
            <a:pPr lvl="1"/>
            <a:r>
              <a:rPr lang="nb-NO" sz="2000"/>
              <a:t>HHK forsøkte en ny modell for å fange flere medlemmer</a:t>
            </a:r>
          </a:p>
          <a:p>
            <a:pPr lvl="2"/>
            <a:r>
              <a:rPr lang="nb-NO"/>
              <a:t>Den skapte mange spørsmål og ga liten effekt</a:t>
            </a:r>
          </a:p>
          <a:p>
            <a:pPr lvl="2"/>
            <a:r>
              <a:rPr lang="nb-NO"/>
              <a:t>Kompliserer også faktureringen av kontingentene</a:t>
            </a:r>
          </a:p>
          <a:p>
            <a:pPr lvl="1"/>
            <a:r>
              <a:rPr lang="nb-NO"/>
              <a:t>Styret ønsker å gå tilbake til kontingentmodellen fra 2022</a:t>
            </a:r>
          </a:p>
        </p:txBody>
      </p:sp>
      <p:graphicFrame>
        <p:nvGraphicFramePr>
          <p:cNvPr id="8" name="Tabell 7">
            <a:extLst>
              <a:ext uri="{FF2B5EF4-FFF2-40B4-BE49-F238E27FC236}">
                <a16:creationId xmlns:a16="http://schemas.microsoft.com/office/drawing/2014/main" id="{EDD558EF-8C5C-35F2-7BCB-B9F08507B368}"/>
              </a:ext>
            </a:extLst>
          </p:cNvPr>
          <p:cNvGraphicFramePr>
            <a:graphicFrameLocks noGrp="1"/>
          </p:cNvGraphicFramePr>
          <p:nvPr/>
        </p:nvGraphicFramePr>
        <p:xfrm>
          <a:off x="1246629" y="4843798"/>
          <a:ext cx="4800600" cy="1016000"/>
        </p:xfrm>
        <a:graphic>
          <a:graphicData uri="http://schemas.openxmlformats.org/drawingml/2006/table">
            <a:tbl>
              <a:tblPr>
                <a:tableStyleId>{5C22544A-7EE6-4342-B048-85BDC9FD1C3A}</a:tableStyleId>
              </a:tblPr>
              <a:tblGrid>
                <a:gridCol w="827034">
                  <a:extLst>
                    <a:ext uri="{9D8B030D-6E8A-4147-A177-3AD203B41FA5}">
                      <a16:colId xmlns:a16="http://schemas.microsoft.com/office/drawing/2014/main" val="1230426486"/>
                    </a:ext>
                  </a:extLst>
                </a:gridCol>
                <a:gridCol w="3146532">
                  <a:extLst>
                    <a:ext uri="{9D8B030D-6E8A-4147-A177-3AD203B41FA5}">
                      <a16:colId xmlns:a16="http://schemas.microsoft.com/office/drawing/2014/main" val="1471990749"/>
                    </a:ext>
                  </a:extLst>
                </a:gridCol>
                <a:gridCol w="827034">
                  <a:extLst>
                    <a:ext uri="{9D8B030D-6E8A-4147-A177-3AD203B41FA5}">
                      <a16:colId xmlns:a16="http://schemas.microsoft.com/office/drawing/2014/main" val="4165684476"/>
                    </a:ext>
                  </a:extLst>
                </a:gridCol>
              </a:tblGrid>
              <a:tr h="203200">
                <a:tc>
                  <a:txBody>
                    <a:bodyPr/>
                    <a:lstStyle/>
                    <a:p>
                      <a:pPr algn="l" fontAlgn="b"/>
                      <a:r>
                        <a:rPr lang="nb-NO" sz="1200" u="none" strike="noStrike">
                          <a:effectLst/>
                        </a:rPr>
                        <a:t>Medlemmer</a:t>
                      </a:r>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nb-NO" sz="1200" u="none" strike="noStrike">
                          <a:effectLst/>
                        </a:rPr>
                        <a:t>Ant</a:t>
                      </a:r>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extLst>
                  <a:ext uri="{0D108BD9-81ED-4DB2-BD59-A6C34878D82A}">
                    <a16:rowId xmlns:a16="http://schemas.microsoft.com/office/drawing/2014/main" val="929953837"/>
                  </a:ext>
                </a:extLst>
              </a:tr>
              <a:tr h="203200">
                <a:tc>
                  <a:txBody>
                    <a:bodyPr/>
                    <a:lstStyle/>
                    <a:p>
                      <a:pPr algn="l" fontAlgn="b"/>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nb-NO" sz="1200" u="none" strike="noStrike">
                          <a:effectLst/>
                        </a:rPr>
                        <a:t>1 aktiv medlem</a:t>
                      </a:r>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r" fontAlgn="b"/>
                      <a:r>
                        <a:rPr lang="nb-NO" sz="1200" u="none" strike="noStrike">
                          <a:effectLst/>
                        </a:rPr>
                        <a:t>550</a:t>
                      </a:r>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extLst>
                  <a:ext uri="{0D108BD9-81ED-4DB2-BD59-A6C34878D82A}">
                    <a16:rowId xmlns:a16="http://schemas.microsoft.com/office/drawing/2014/main" val="4198509258"/>
                  </a:ext>
                </a:extLst>
              </a:tr>
              <a:tr h="203200">
                <a:tc>
                  <a:txBody>
                    <a:bodyPr/>
                    <a:lstStyle/>
                    <a:p>
                      <a:pPr algn="l" fontAlgn="b"/>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nb-NO" sz="1200" u="none" strike="noStrike">
                          <a:effectLst/>
                        </a:rPr>
                        <a:t>1aktiv + 1 støttemedlem</a:t>
                      </a:r>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r" fontAlgn="b"/>
                      <a:r>
                        <a:rPr lang="nb-NO" sz="1200" u="none" strike="noStrike">
                          <a:effectLst/>
                        </a:rPr>
                        <a:t>450</a:t>
                      </a:r>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extLst>
                  <a:ext uri="{0D108BD9-81ED-4DB2-BD59-A6C34878D82A}">
                    <a16:rowId xmlns:a16="http://schemas.microsoft.com/office/drawing/2014/main" val="2568237422"/>
                  </a:ext>
                </a:extLst>
              </a:tr>
              <a:tr h="203200">
                <a:tc>
                  <a:txBody>
                    <a:bodyPr/>
                    <a:lstStyle/>
                    <a:p>
                      <a:pPr algn="l" fontAlgn="b"/>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nb-NO" sz="1200" u="none" strike="noStrike">
                          <a:effectLst/>
                        </a:rPr>
                        <a:t>1 aktiv + 2 støttemedlemmer</a:t>
                      </a:r>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r" fontAlgn="b"/>
                      <a:r>
                        <a:rPr lang="nb-NO" sz="1200" u="none" strike="noStrike">
                          <a:effectLst/>
                        </a:rPr>
                        <a:t>350</a:t>
                      </a:r>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extLst>
                  <a:ext uri="{0D108BD9-81ED-4DB2-BD59-A6C34878D82A}">
                    <a16:rowId xmlns:a16="http://schemas.microsoft.com/office/drawing/2014/main" val="989374287"/>
                  </a:ext>
                </a:extLst>
              </a:tr>
              <a:tr h="203200">
                <a:tc>
                  <a:txBody>
                    <a:bodyPr/>
                    <a:lstStyle/>
                    <a:p>
                      <a:pPr algn="l" fontAlgn="b"/>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nb-NO" sz="1200" u="none" strike="noStrike">
                          <a:effectLst/>
                        </a:rPr>
                        <a:t>Familie (fritt antall aktive og støttemedlemmer)</a:t>
                      </a:r>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r" fontAlgn="b"/>
                      <a:r>
                        <a:rPr lang="nb-NO" sz="1200" u="none" strike="noStrike">
                          <a:effectLst/>
                        </a:rPr>
                        <a:t>900</a:t>
                      </a:r>
                      <a:endParaRPr lang="nb-NO" sz="1200" b="0" i="0" u="none" strike="noStrike">
                        <a:solidFill>
                          <a:srgbClr val="000000"/>
                        </a:solidFill>
                        <a:effectLst/>
                        <a:latin typeface="Calibri"/>
                      </a:endParaRPr>
                    </a:p>
                  </a:txBody>
                  <a:tcPr marL="9525" marR="9525" marT="9525" marB="0" anchor="b">
                    <a:solidFill>
                      <a:schemeClr val="bg1">
                        <a:lumMod val="95000"/>
                      </a:schemeClr>
                    </a:solidFill>
                  </a:tcPr>
                </a:tc>
                <a:extLst>
                  <a:ext uri="{0D108BD9-81ED-4DB2-BD59-A6C34878D82A}">
                    <a16:rowId xmlns:a16="http://schemas.microsoft.com/office/drawing/2014/main" val="2188563297"/>
                  </a:ext>
                </a:extLst>
              </a:tr>
            </a:tbl>
          </a:graphicData>
        </a:graphic>
      </p:graphicFrame>
      <p:sp>
        <p:nvSpPr>
          <p:cNvPr id="3" name="TekstSylinder 2">
            <a:extLst>
              <a:ext uri="{FF2B5EF4-FFF2-40B4-BE49-F238E27FC236}">
                <a16:creationId xmlns:a16="http://schemas.microsoft.com/office/drawing/2014/main" id="{923F6984-0B23-17AC-6391-C94E7C7DC56C}"/>
              </a:ext>
            </a:extLst>
          </p:cNvPr>
          <p:cNvSpPr txBox="1"/>
          <p:nvPr/>
        </p:nvSpPr>
        <p:spPr>
          <a:xfrm>
            <a:off x="8140684" y="4725886"/>
            <a:ext cx="2743200" cy="1077218"/>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sz="1600"/>
          </a:p>
          <a:p>
            <a:r>
              <a:rPr lang="nb-NO" sz="1600"/>
              <a:t>Medlem 700,-</a:t>
            </a:r>
          </a:p>
          <a:p>
            <a:r>
              <a:rPr lang="nb-NO" sz="1600"/>
              <a:t>Familiemedlem 1050,-</a:t>
            </a:r>
          </a:p>
          <a:p>
            <a:r>
              <a:rPr lang="nb-NO" sz="1600"/>
              <a:t>Støttemedlem 200 ,-</a:t>
            </a:r>
          </a:p>
        </p:txBody>
      </p:sp>
      <p:sp>
        <p:nvSpPr>
          <p:cNvPr id="7" name="TekstSylinder 6">
            <a:extLst>
              <a:ext uri="{FF2B5EF4-FFF2-40B4-BE49-F238E27FC236}">
                <a16:creationId xmlns:a16="http://schemas.microsoft.com/office/drawing/2014/main" id="{93DD1E16-C5A6-4B0F-020E-E0B9E947AAA1}"/>
              </a:ext>
            </a:extLst>
          </p:cNvPr>
          <p:cNvSpPr txBox="1"/>
          <p:nvPr/>
        </p:nvSpPr>
        <p:spPr>
          <a:xfrm>
            <a:off x="8144347" y="42846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Forslag kontingent 2024</a:t>
            </a:r>
          </a:p>
        </p:txBody>
      </p:sp>
      <p:sp>
        <p:nvSpPr>
          <p:cNvPr id="10" name="TekstSylinder 9">
            <a:extLst>
              <a:ext uri="{FF2B5EF4-FFF2-40B4-BE49-F238E27FC236}">
                <a16:creationId xmlns:a16="http://schemas.microsoft.com/office/drawing/2014/main" id="{19CF36D6-DCC2-9FD4-F5E9-63162DF18532}"/>
              </a:ext>
            </a:extLst>
          </p:cNvPr>
          <p:cNvSpPr txBox="1"/>
          <p:nvPr/>
        </p:nvSpPr>
        <p:spPr>
          <a:xfrm>
            <a:off x="2670106" y="446393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Kontingent 2023</a:t>
            </a:r>
          </a:p>
        </p:txBody>
      </p:sp>
    </p:spTree>
    <p:extLst>
      <p:ext uri="{BB962C8B-B14F-4D97-AF65-F5344CB8AC3E}">
        <p14:creationId xmlns:p14="http://schemas.microsoft.com/office/powerpoint/2010/main" val="59184172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5. Treningsavgift 2025</a:t>
            </a:r>
            <a:br>
              <a:rPr lang="nb-NO"/>
            </a:br>
            <a:endParaRPr lang="nb-NO"/>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p:txBody>
          <a:bodyPr/>
          <a:lstStyle/>
          <a:p>
            <a:r>
              <a:rPr lang="nb-NO"/>
              <a:t>Styret foreslår å holde treningsavgiften på samme nivå som i forrige sesong:</a:t>
            </a:r>
          </a:p>
          <a:p>
            <a:r>
              <a:rPr lang="nb-NO"/>
              <a:t>Forslag til vedtak: </a:t>
            </a:r>
          </a:p>
          <a:p>
            <a:pPr lvl="1"/>
            <a:r>
              <a:rPr lang="nb-NO"/>
              <a:t>Lekepartiet: 	0,-</a:t>
            </a:r>
          </a:p>
          <a:p>
            <a:pPr lvl="1"/>
            <a:r>
              <a:rPr lang="nb-NO" err="1"/>
              <a:t>Mix</a:t>
            </a:r>
            <a:r>
              <a:rPr lang="nb-NO"/>
              <a:t>-lag (1.-3.klasse): 	400,- </a:t>
            </a:r>
          </a:p>
          <a:p>
            <a:pPr lvl="1"/>
            <a:r>
              <a:rPr lang="nb-NO"/>
              <a:t>10-11 år: 		850,-</a:t>
            </a:r>
          </a:p>
          <a:p>
            <a:pPr lvl="1"/>
            <a:r>
              <a:rPr lang="nb-NO"/>
              <a:t>12-17 år: 		1850,- </a:t>
            </a:r>
          </a:p>
          <a:p>
            <a:pPr lvl="1"/>
            <a:r>
              <a:rPr lang="nb-NO"/>
              <a:t>Senior: 		2300,- </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4255104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6. Egenandeler 2025</a:t>
            </a:r>
            <a:br>
              <a:rPr lang="nb-NO"/>
            </a:br>
            <a:endParaRPr lang="nb-NO"/>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p:txBody>
          <a:bodyPr/>
          <a:lstStyle/>
          <a:p>
            <a:r>
              <a:rPr lang="nb-NO"/>
              <a:t>Styret foreslår å beholde egenandelen på samme nivå som de siste årene</a:t>
            </a:r>
          </a:p>
          <a:p>
            <a:r>
              <a:rPr lang="nb-NO"/>
              <a:t>Forslag til vedtak:</a:t>
            </a:r>
          </a:p>
          <a:p>
            <a:pPr lvl="1"/>
            <a:r>
              <a:rPr lang="nb-NO"/>
              <a:t>Egenandel opptil 150 km - kr 150,-</a:t>
            </a:r>
          </a:p>
          <a:p>
            <a:pPr lvl="1"/>
            <a:r>
              <a:rPr lang="nb-NO"/>
              <a:t>Egenandel fra 151 km og oppover – kr 250,-</a:t>
            </a:r>
          </a:p>
          <a:p>
            <a:pPr lvl="1"/>
            <a:r>
              <a:rPr lang="nb-NO"/>
              <a:t>Gjelder for alle lag, foruten seniorlag og spillere som hospiterer opp</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49457409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BBB655-8CE3-4F29-9D85-A7809465409E}"/>
              </a:ext>
            </a:extLst>
          </p:cNvPr>
          <p:cNvSpPr>
            <a:spLocks noGrp="1"/>
          </p:cNvSpPr>
          <p:nvPr>
            <p:ph type="title"/>
          </p:nvPr>
        </p:nvSpPr>
        <p:spPr/>
        <p:txBody>
          <a:bodyPr/>
          <a:lstStyle/>
          <a:p>
            <a:r>
              <a:rPr lang="nb-NO"/>
              <a:t>Saksliste</a:t>
            </a:r>
          </a:p>
        </p:txBody>
      </p:sp>
      <p:sp>
        <p:nvSpPr>
          <p:cNvPr id="3" name="Plassholder for innhold 2">
            <a:extLst>
              <a:ext uri="{FF2B5EF4-FFF2-40B4-BE49-F238E27FC236}">
                <a16:creationId xmlns:a16="http://schemas.microsoft.com/office/drawing/2014/main" id="{DEFD826C-32AC-4DCA-A828-4D282224FE0F}"/>
              </a:ext>
            </a:extLst>
          </p:cNvPr>
          <p:cNvSpPr>
            <a:spLocks noGrp="1"/>
          </p:cNvSpPr>
          <p:nvPr>
            <p:ph sz="half" idx="1"/>
          </p:nvPr>
        </p:nvSpPr>
        <p:spPr/>
        <p:txBody>
          <a:bodyPr vert="horz" lIns="91440" tIns="45720" rIns="91440" bIns="45720" rtlCol="0" anchor="t">
            <a:normAutofit/>
          </a:bodyPr>
          <a:lstStyle/>
          <a:p>
            <a:pPr marL="457200" indent="-457200">
              <a:buAutoNum type="arabicPeriod"/>
            </a:pPr>
            <a:r>
              <a:rPr lang="nb-NO"/>
              <a:t>Konstituering av årsmøtet</a:t>
            </a:r>
          </a:p>
          <a:p>
            <a:pPr marL="457200" indent="-457200">
              <a:buAutoNum type="arabicPeriod"/>
            </a:pPr>
            <a:r>
              <a:rPr lang="nb-NO"/>
              <a:t>Behandle klubbens årsberetning</a:t>
            </a:r>
          </a:p>
          <a:p>
            <a:pPr marL="457200" indent="-457200">
              <a:buAutoNum type="arabicPeriod"/>
            </a:pPr>
            <a:r>
              <a:rPr lang="nb-NO"/>
              <a:t>Behandle regnskapet for 2023</a:t>
            </a:r>
          </a:p>
          <a:p>
            <a:pPr marL="457200" indent="-457200">
              <a:buAutoNum type="arabicPeriod"/>
            </a:pPr>
            <a:r>
              <a:rPr lang="nb-NO"/>
              <a:t>Fastsette medlemskontingent for 2024</a:t>
            </a:r>
          </a:p>
          <a:p>
            <a:pPr marL="457200" indent="-457200">
              <a:buAutoNum type="arabicPeriod"/>
            </a:pPr>
            <a:r>
              <a:rPr lang="nb-NO"/>
              <a:t>Fastsette treningsavgiften for 2024</a:t>
            </a:r>
          </a:p>
          <a:p>
            <a:pPr marL="457200" indent="-457200">
              <a:buAutoNum type="arabicPeriod"/>
            </a:pPr>
            <a:r>
              <a:rPr lang="nb-NO"/>
              <a:t>Fastsette egenandel for 2024</a:t>
            </a:r>
          </a:p>
        </p:txBody>
      </p:sp>
      <p:sp>
        <p:nvSpPr>
          <p:cNvPr id="5" name="Plassholder for innhold 4">
            <a:extLst>
              <a:ext uri="{FF2B5EF4-FFF2-40B4-BE49-F238E27FC236}">
                <a16:creationId xmlns:a16="http://schemas.microsoft.com/office/drawing/2014/main" id="{D3F83393-A302-4B29-957A-0FFC25EF3080}"/>
              </a:ext>
            </a:extLst>
          </p:cNvPr>
          <p:cNvSpPr>
            <a:spLocks noGrp="1"/>
          </p:cNvSpPr>
          <p:nvPr>
            <p:ph sz="half" idx="2"/>
          </p:nvPr>
        </p:nvSpPr>
        <p:spPr>
          <a:xfrm>
            <a:off x="6413770" y="2017343"/>
            <a:ext cx="5046709" cy="3441520"/>
          </a:xfrm>
        </p:spPr>
        <p:txBody>
          <a:bodyPr vert="horz" lIns="91440" tIns="45720" rIns="91440" bIns="45720" rtlCol="0" anchor="t">
            <a:normAutofit/>
          </a:bodyPr>
          <a:lstStyle/>
          <a:p>
            <a:pPr marL="457200" indent="-457200">
              <a:buFont typeface="+mj-lt"/>
              <a:buAutoNum type="arabicPeriod" startAt="7"/>
            </a:pPr>
            <a:r>
              <a:rPr lang="nb-NO"/>
              <a:t>Vedta klubbens budsjett for 2024</a:t>
            </a:r>
          </a:p>
          <a:p>
            <a:pPr marL="457200" indent="-457200">
              <a:buAutoNum type="arabicPeriod" startAt="7"/>
            </a:pPr>
            <a:r>
              <a:rPr lang="nb-NO"/>
              <a:t>Behandle innkommende saker</a:t>
            </a:r>
          </a:p>
          <a:p>
            <a:pPr marL="457200" indent="-457200">
              <a:buAutoNum type="arabicPeriod" startAt="7"/>
            </a:pPr>
            <a:r>
              <a:rPr lang="nb-NO"/>
              <a:t>Valg</a:t>
            </a:r>
          </a:p>
          <a:p>
            <a:pPr marL="457200" indent="-457200">
              <a:buAutoNum type="arabicPeriod" startAt="7"/>
            </a:pPr>
            <a:r>
              <a:rPr lang="nb-NO"/>
              <a:t>Fastsette godtgjørelse for styret</a:t>
            </a:r>
          </a:p>
          <a:p>
            <a:endParaRPr lang="nb-NO"/>
          </a:p>
        </p:txBody>
      </p:sp>
      <p:pic>
        <p:nvPicPr>
          <p:cNvPr id="20" name="Bilde 19" descr="Et bilde som inneholder skilt, mat&#10;&#10;Automatisk generert beskrivelse">
            <a:extLst>
              <a:ext uri="{FF2B5EF4-FFF2-40B4-BE49-F238E27FC236}">
                <a16:creationId xmlns:a16="http://schemas.microsoft.com/office/drawing/2014/main" id="{F7238B17-BBEB-4CE1-9F87-DA934DD09EA5}"/>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29" name="Ellipse 28">
            <a:extLst>
              <a:ext uri="{FF2B5EF4-FFF2-40B4-BE49-F238E27FC236}">
                <a16:creationId xmlns:a16="http://schemas.microsoft.com/office/drawing/2014/main" id="{4C448F8F-5E7D-4E1E-8829-02D7175283E9}"/>
              </a:ext>
            </a:extLst>
          </p:cNvPr>
          <p:cNvSpPr/>
          <p:nvPr/>
        </p:nvSpPr>
        <p:spPr>
          <a:xfrm>
            <a:off x="-1049006" y="6504168"/>
            <a:ext cx="785308" cy="204933"/>
          </a:xfrm>
          <a:prstGeom prst="ellipse">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55178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8. Innkommende saker</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a:xfrm>
            <a:off x="1452900" y="2074586"/>
            <a:ext cx="3665426" cy="529613"/>
          </a:xfrm>
        </p:spPr>
        <p:txBody>
          <a:bodyPr>
            <a:normAutofit/>
          </a:bodyPr>
          <a:lstStyle/>
          <a:p>
            <a:r>
              <a:rPr lang="nb-NO" sz="1800">
                <a:latin typeface="Calibri"/>
                <a:cs typeface="Calibri"/>
              </a:rPr>
              <a:t>Opplæring av trenere / trenerkurs</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4" name="TekstSylinder 3">
            <a:extLst>
              <a:ext uri="{FF2B5EF4-FFF2-40B4-BE49-F238E27FC236}">
                <a16:creationId xmlns:a16="http://schemas.microsoft.com/office/drawing/2014/main" id="{AB9218DB-2436-22A6-9B1F-D59638A04B8E}"/>
              </a:ext>
            </a:extLst>
          </p:cNvPr>
          <p:cNvSpPr txBox="1"/>
          <p:nvPr/>
        </p:nvSpPr>
        <p:spPr>
          <a:xfrm>
            <a:off x="1339096" y="2646474"/>
            <a:ext cx="9215496"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Calibri"/>
                <a:cs typeface="Calibri"/>
              </a:rPr>
              <a:t>Jeg er mor til Ville Laitinen som er en motivert og fornøyd spiller på G14. Ville har spilt håndball hos HHK siden høsten 2019 og hatt to "sett" trenere: først Elisabeth og Lars, deretter Marcus i store deler av nåværende sesong. </a:t>
            </a:r>
          </a:p>
          <a:p>
            <a:endParaRPr lang="nb-NO" sz="1100">
              <a:latin typeface="Calibri"/>
              <a:cs typeface="Calibri"/>
            </a:endParaRPr>
          </a:p>
          <a:p>
            <a:r>
              <a:rPr lang="nb-NO" sz="1200" err="1">
                <a:latin typeface="Calibri"/>
                <a:cs typeface="Calibri"/>
              </a:rPr>
              <a:t>Idag</a:t>
            </a:r>
            <a:r>
              <a:rPr lang="nb-NO" sz="1200">
                <a:latin typeface="Calibri"/>
                <a:cs typeface="Calibri"/>
              </a:rPr>
              <a:t> leser jeg i Harstad Tidende om Harstad </a:t>
            </a:r>
            <a:r>
              <a:rPr lang="nb-NO" sz="1200" err="1">
                <a:latin typeface="Calibri"/>
                <a:cs typeface="Calibri"/>
              </a:rPr>
              <a:t>Idrettrådets</a:t>
            </a:r>
            <a:r>
              <a:rPr lang="nb-NO" sz="1200">
                <a:latin typeface="Calibri"/>
                <a:cs typeface="Calibri"/>
              </a:rPr>
              <a:t> Lederkonferanse i saken "Politiet - husk det uorganiserte idrettstilbudet", og vil i anledningen dra inn utsagnet til Marius Bergan: "– Det er utrolig kult hvis vi får en lokal Haaland eller Northug i framtida. Likevel sitter jeg med et spørsmål som jeg kjenner på. Er det viktigst å puffe inn millioner i toppsatsing, eller burde midlene vært pløyd en større del inn i barne- og ungdomsidrett for sikre kvalitet og oppfølging av barn og ungdomstrenere, spør Bergan."</a:t>
            </a:r>
          </a:p>
          <a:p>
            <a:r>
              <a:rPr lang="nb-NO" sz="1200" i="1">
                <a:latin typeface="Calibri"/>
                <a:cs typeface="Calibri"/>
              </a:rPr>
              <a:t>"Sikre kvalitet og oppfølging av barn- og ungdomstrenere".</a:t>
            </a:r>
            <a:r>
              <a:rPr lang="nb-NO" sz="1200">
                <a:latin typeface="Calibri"/>
                <a:cs typeface="Calibri"/>
              </a:rPr>
              <a:t> Met dette utsagnet synes jeg treffer Bergan midt i blinket. Jeg husker at alle trenere til HHK G14 har sagt til oss foreldre at de IKKE har trenerkurs. Etter Marcus sluttet forstår jeg at det har vært vanskelig å få en ny trener til G14, som nå står uten fast trener. </a:t>
            </a:r>
          </a:p>
          <a:p>
            <a:endParaRPr lang="nb-NO" sz="1100">
              <a:latin typeface="Calibri"/>
              <a:cs typeface="Calibri"/>
            </a:endParaRPr>
          </a:p>
          <a:p>
            <a:r>
              <a:rPr lang="nb-NO" sz="1200">
                <a:latin typeface="Calibri"/>
                <a:cs typeface="Calibri"/>
              </a:rPr>
              <a:t>Jeg vil da spørre hvordan plan har HHK til systematisk arbeid med trenere - for å gi, ivareta og utvikle kompetansen til trenere og for å sikre tilgang til trenere internt i klubben?</a:t>
            </a:r>
          </a:p>
          <a:p>
            <a:endParaRPr lang="nb-NO" sz="1100">
              <a:latin typeface="Calibri"/>
              <a:cs typeface="Calibri"/>
            </a:endParaRPr>
          </a:p>
          <a:p>
            <a:r>
              <a:rPr lang="nb-NO" sz="1200">
                <a:latin typeface="Calibri"/>
                <a:cs typeface="Calibri"/>
              </a:rPr>
              <a:t>Ses på årsmøte!</a:t>
            </a:r>
          </a:p>
          <a:p>
            <a:endParaRPr lang="nb-NO" sz="1100">
              <a:latin typeface="Calibri"/>
              <a:cs typeface="Calibri"/>
            </a:endParaRPr>
          </a:p>
          <a:p>
            <a:r>
              <a:rPr lang="nb-NO" sz="1200" err="1">
                <a:latin typeface="Calibri"/>
                <a:cs typeface="Calibri"/>
              </a:rPr>
              <a:t>Mvh</a:t>
            </a:r>
          </a:p>
          <a:p>
            <a:r>
              <a:rPr lang="nb-NO" sz="1000" err="1">
                <a:latin typeface="Tahoma"/>
                <a:ea typeface="Tahoma"/>
                <a:cs typeface="Tahoma"/>
              </a:rPr>
              <a:t>Tuulia</a:t>
            </a:r>
            <a:r>
              <a:rPr lang="nb-NO" sz="1000">
                <a:latin typeface="Tahoma"/>
                <a:ea typeface="Tahoma"/>
                <a:cs typeface="Tahoma"/>
              </a:rPr>
              <a:t> Laitinen</a:t>
            </a:r>
          </a:p>
          <a:p>
            <a:endParaRPr lang="nb-NO" sz="1100">
              <a:latin typeface="Calibri"/>
              <a:cs typeface="Calibri"/>
            </a:endParaRPr>
          </a:p>
          <a:p>
            <a:pPr algn="l"/>
            <a:endParaRPr lang="nb-NO"/>
          </a:p>
        </p:txBody>
      </p:sp>
    </p:spTree>
    <p:extLst>
      <p:ext uri="{BB962C8B-B14F-4D97-AF65-F5344CB8AC3E}">
        <p14:creationId xmlns:p14="http://schemas.microsoft.com/office/powerpoint/2010/main" val="339985358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9. Valg</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sz="half" idx="1"/>
          </p:nvPr>
        </p:nvSpPr>
        <p:spPr>
          <a:xfrm>
            <a:off x="1447331" y="2010878"/>
            <a:ext cx="8323202" cy="3448595"/>
          </a:xfrm>
        </p:spPr>
        <p:txBody>
          <a:bodyPr vert="horz" lIns="91440" tIns="45720" rIns="91440" bIns="45720" rtlCol="0" anchor="t">
            <a:normAutofit/>
          </a:bodyPr>
          <a:lstStyle/>
          <a:p>
            <a:r>
              <a:rPr lang="nb-NO"/>
              <a:t>Styret</a:t>
            </a:r>
          </a:p>
          <a:p>
            <a:r>
              <a:rPr lang="nb-NO"/>
              <a:t>Revisorer</a:t>
            </a:r>
          </a:p>
          <a:p>
            <a:r>
              <a:rPr lang="nb-NO"/>
              <a:t>Representant til styret i </a:t>
            </a:r>
            <a:r>
              <a:rPr lang="nb-NO" err="1"/>
              <a:t>Stangneshallen</a:t>
            </a:r>
            <a:r>
              <a:rPr lang="nb-NO"/>
              <a:t> AS</a:t>
            </a:r>
          </a:p>
          <a:p>
            <a:r>
              <a:rPr lang="nb-NO"/>
              <a:t>Kontrollkomite</a:t>
            </a:r>
          </a:p>
          <a:p>
            <a:r>
              <a:rPr lang="nb-NO"/>
              <a:t>Valgkomite</a:t>
            </a:r>
          </a:p>
          <a:p>
            <a:pPr marL="457200" lvl="1" indent="0">
              <a:buNone/>
            </a:pPr>
            <a:endParaRPr lang="nb-NO"/>
          </a:p>
          <a:p>
            <a:pPr lvl="1"/>
            <a:endParaRPr lang="nb-NO"/>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6566853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Valgkomiteens innstilling:</a:t>
            </a:r>
            <a:br>
              <a:rPr lang="nb-NO"/>
            </a:br>
            <a:r>
              <a:rPr lang="nb-NO"/>
              <a:t>Styret</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sz="half" idx="1"/>
          </p:nvPr>
        </p:nvSpPr>
        <p:spPr>
          <a:xfrm>
            <a:off x="1448010" y="2010878"/>
            <a:ext cx="8873279" cy="4010291"/>
          </a:xfrm>
        </p:spPr>
        <p:txBody>
          <a:bodyPr vert="horz" lIns="91440" tIns="45720" rIns="91440" bIns="45720" rtlCol="0" anchor="t">
            <a:noAutofit/>
          </a:bodyPr>
          <a:lstStyle/>
          <a:p>
            <a:r>
              <a:rPr lang="nb-NO" sz="1300" b="1">
                <a:highlight>
                  <a:srgbClr val="FFFF00"/>
                </a:highlight>
              </a:rPr>
              <a:t>Annie Småback - leder – velges for 1 år (ny!)</a:t>
            </a:r>
            <a:endParaRPr lang="nb-NO"/>
          </a:p>
          <a:p>
            <a:r>
              <a:rPr lang="nb-NO" sz="1300" b="1">
                <a:ea typeface="+mn-lt"/>
                <a:cs typeface="+mn-lt"/>
              </a:rPr>
              <a:t>Erik Trondsen - </a:t>
            </a:r>
            <a:r>
              <a:rPr lang="nb-NO" sz="1300">
                <a:ea typeface="+mn-lt"/>
                <a:cs typeface="+mn-lt"/>
              </a:rPr>
              <a:t>nestleder – ikke på valg</a:t>
            </a:r>
            <a:endParaRPr lang="nb-NO" sz="1300"/>
          </a:p>
          <a:p>
            <a:r>
              <a:rPr lang="nb-NO" sz="1300" b="1"/>
              <a:t>Espen Jensen – </a:t>
            </a:r>
            <a:r>
              <a:rPr lang="nb-NO" sz="1300"/>
              <a:t>Økonomiansvarlig, ikke på valg</a:t>
            </a:r>
          </a:p>
          <a:p>
            <a:r>
              <a:rPr lang="nb-NO" sz="1300" b="1">
                <a:highlight>
                  <a:srgbClr val="FFFF00"/>
                </a:highlight>
              </a:rPr>
              <a:t>Daniel </a:t>
            </a:r>
            <a:r>
              <a:rPr lang="nb-NO" sz="1300" b="1" err="1">
                <a:highlight>
                  <a:srgbClr val="FFFF00"/>
                </a:highlight>
              </a:rPr>
              <a:t>Winstad</a:t>
            </a:r>
            <a:r>
              <a:rPr lang="nb-NO" sz="1300">
                <a:highlight>
                  <a:srgbClr val="FFFF00"/>
                </a:highlight>
              </a:rPr>
              <a:t> </a:t>
            </a:r>
            <a:r>
              <a:rPr lang="nb-NO" sz="1300" err="1">
                <a:highlight>
                  <a:srgbClr val="FFFF00"/>
                </a:highlight>
              </a:rPr>
              <a:t>Sportlig</a:t>
            </a:r>
            <a:r>
              <a:rPr lang="nb-NO" sz="1300">
                <a:highlight>
                  <a:srgbClr val="FFFF00"/>
                </a:highlight>
              </a:rPr>
              <a:t> leder senior velges for 2 år (NY!)</a:t>
            </a:r>
          </a:p>
          <a:p>
            <a:r>
              <a:rPr lang="nb-NO" sz="1300" b="1"/>
              <a:t>Lillann Solberg – </a:t>
            </a:r>
            <a:r>
              <a:rPr lang="nb-NO" sz="1300" err="1"/>
              <a:t>sportlig</a:t>
            </a:r>
            <a:r>
              <a:rPr lang="nb-NO" sz="1300"/>
              <a:t> leder yngre –  Ikke på valg.</a:t>
            </a:r>
          </a:p>
          <a:p>
            <a:r>
              <a:rPr lang="nb-NO" sz="1300" b="1">
                <a:highlight>
                  <a:srgbClr val="FFFF00"/>
                </a:highlight>
              </a:rPr>
              <a:t>Jens Holtborg</a:t>
            </a:r>
            <a:r>
              <a:rPr lang="nb-NO" sz="1300">
                <a:highlight>
                  <a:srgbClr val="FFFF00"/>
                </a:highlight>
              </a:rPr>
              <a:t> Styremedlem velges for 2 år (NY!)</a:t>
            </a:r>
          </a:p>
          <a:p>
            <a:r>
              <a:rPr lang="nb-NO" sz="1300" b="1">
                <a:highlight>
                  <a:srgbClr val="FFFF00"/>
                </a:highlight>
                <a:ea typeface="+mn-lt"/>
                <a:cs typeface="+mn-lt"/>
              </a:rPr>
              <a:t>Glenn Kristoffersen</a:t>
            </a:r>
            <a:r>
              <a:rPr lang="nb-NO" sz="1300">
                <a:highlight>
                  <a:srgbClr val="FFFF00"/>
                </a:highlight>
                <a:ea typeface="+mn-lt"/>
                <a:cs typeface="+mn-lt"/>
              </a:rPr>
              <a:t> Styremedlem velges for 2 år (NY!)</a:t>
            </a:r>
          </a:p>
          <a:p>
            <a:r>
              <a:rPr lang="nb-NO" sz="1300" b="1">
                <a:highlight>
                  <a:srgbClr val="FFFF00"/>
                </a:highlight>
                <a:ea typeface="+mn-lt"/>
                <a:cs typeface="+mn-lt"/>
              </a:rPr>
              <a:t>Gjøran Nilsen</a:t>
            </a:r>
            <a:r>
              <a:rPr lang="nb-NO" sz="1300">
                <a:highlight>
                  <a:srgbClr val="FFFF00"/>
                </a:highlight>
                <a:ea typeface="+mn-lt"/>
                <a:cs typeface="+mn-lt"/>
              </a:rPr>
              <a:t> Styremedlem Velges for 2 år (NY!)</a:t>
            </a:r>
          </a:p>
          <a:p>
            <a:r>
              <a:rPr lang="nb-NO" sz="1300" b="1">
                <a:highlight>
                  <a:srgbClr val="FFFF00"/>
                </a:highlight>
                <a:ea typeface="+mn-lt"/>
                <a:cs typeface="+mn-lt"/>
              </a:rPr>
              <a:t>Andrea Hammer</a:t>
            </a:r>
            <a:r>
              <a:rPr lang="nb-NO" sz="1300">
                <a:highlight>
                  <a:srgbClr val="FFFF00"/>
                </a:highlight>
                <a:ea typeface="+mn-lt"/>
                <a:cs typeface="+mn-lt"/>
              </a:rPr>
              <a:t> </a:t>
            </a:r>
            <a:r>
              <a:rPr lang="nb-NO" sz="1300" err="1">
                <a:highlight>
                  <a:srgbClr val="FFFF00"/>
                </a:highlight>
                <a:ea typeface="+mn-lt"/>
                <a:cs typeface="+mn-lt"/>
              </a:rPr>
              <a:t>Styremedlem.Velges</a:t>
            </a:r>
            <a:r>
              <a:rPr lang="nb-NO" sz="1300">
                <a:highlight>
                  <a:srgbClr val="FFFF00"/>
                </a:highlight>
                <a:ea typeface="+mn-lt"/>
                <a:cs typeface="+mn-lt"/>
              </a:rPr>
              <a:t> for 1 år (NY!)</a:t>
            </a:r>
          </a:p>
          <a:p>
            <a:r>
              <a:rPr lang="nb-NO" sz="1300" b="1">
                <a:ea typeface="+mn-lt"/>
                <a:cs typeface="+mn-lt"/>
              </a:rPr>
              <a:t>Hege Volden</a:t>
            </a:r>
            <a:r>
              <a:rPr lang="nb-NO" sz="1300">
                <a:ea typeface="+mn-lt"/>
                <a:cs typeface="+mn-lt"/>
              </a:rPr>
              <a:t> – varamedlem – ikke på valg.</a:t>
            </a:r>
            <a:endParaRPr lang="nb-NO" sz="1300"/>
          </a:p>
          <a:p>
            <a:pPr marL="0" indent="0">
              <a:buNone/>
            </a:pPr>
            <a:endParaRPr lang="nb-NO"/>
          </a:p>
          <a:p>
            <a:endParaRPr lang="nb-NO"/>
          </a:p>
          <a:p>
            <a:endParaRPr lang="nb-NO"/>
          </a:p>
          <a:p>
            <a:endParaRPr lang="nb-NO" b="1">
              <a:highlight>
                <a:srgbClr val="FFFF00"/>
              </a:highlight>
            </a:endParaRPr>
          </a:p>
          <a:p>
            <a:pPr marL="457200" lvl="1" indent="0">
              <a:buNone/>
            </a:pPr>
            <a:endParaRPr lang="nb-NO"/>
          </a:p>
          <a:p>
            <a:pPr lvl="1"/>
            <a:endParaRPr lang="nb-NO"/>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38364284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a:t>Benkeforslag –  fra Styret</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4" name="Plassholder for innhold 3">
            <a:extLst>
              <a:ext uri="{FF2B5EF4-FFF2-40B4-BE49-F238E27FC236}">
                <a16:creationId xmlns:a16="http://schemas.microsoft.com/office/drawing/2014/main" id="{FD1381A3-5CD0-0A3E-594A-FB165AF3E621}"/>
              </a:ext>
            </a:extLst>
          </p:cNvPr>
          <p:cNvSpPr>
            <a:spLocks noGrp="1"/>
          </p:cNvSpPr>
          <p:nvPr>
            <p:ph sz="half" idx="1"/>
          </p:nvPr>
        </p:nvSpPr>
        <p:spPr>
          <a:xfrm>
            <a:off x="1447332" y="2010879"/>
            <a:ext cx="7676934" cy="3153180"/>
          </a:xfrm>
        </p:spPr>
        <p:txBody>
          <a:bodyPr vert="horz" lIns="91440" tIns="45720" rIns="91440" bIns="45720" rtlCol="0" anchor="t">
            <a:normAutofit fontScale="92500" lnSpcReduction="20000"/>
          </a:bodyPr>
          <a:lstStyle/>
          <a:p>
            <a:pPr marL="0" indent="0">
              <a:buNone/>
            </a:pPr>
            <a:endParaRPr lang="nb-NO" sz="1200" dirty="0">
              <a:ea typeface="+mn-lt"/>
              <a:cs typeface="+mn-lt"/>
            </a:endParaRPr>
          </a:p>
          <a:p>
            <a:r>
              <a:rPr lang="nb-NO" sz="1800" dirty="0">
                <a:ea typeface="+mn-lt"/>
                <a:cs typeface="+mn-lt"/>
              </a:rPr>
              <a:t>Bakgrunn:</a:t>
            </a:r>
            <a:endParaRPr lang="nb-NO" sz="1200" dirty="0">
              <a:ea typeface="+mn-lt"/>
              <a:cs typeface="+mn-lt"/>
            </a:endParaRPr>
          </a:p>
          <a:p>
            <a:pPr lvl="1">
              <a:buFont typeface="Courier New" panose="020B0604020202020204" pitchFamily="34" charset="0"/>
              <a:buChar char="o"/>
            </a:pPr>
            <a:r>
              <a:rPr lang="nb-NO" sz="1400" dirty="0">
                <a:ea typeface="+mn-lt"/>
                <a:cs typeface="+mn-lt"/>
              </a:rPr>
              <a:t>Videreføring av inkluderingsprosjektet «Håndball for alle». Styret har blitt oppmerksom på at videreføring av «Håndball for alle» krever et styremedlem for å ha tilganger til HBA og inkludering for å søke penger, samt lagre personopplysninger sikkert i idrettens systemer. </a:t>
            </a:r>
            <a:endParaRPr lang="nb-NO" sz="1400" dirty="0"/>
          </a:p>
          <a:p>
            <a:pPr lvl="1">
              <a:buFont typeface="Courier New" panose="020B0604020202020204" pitchFamily="34" charset="0"/>
              <a:buChar char="o"/>
            </a:pPr>
            <a:r>
              <a:rPr lang="nb-NO" sz="1400" dirty="0">
                <a:ea typeface="+mn-lt"/>
                <a:cs typeface="+mn-lt"/>
              </a:rPr>
              <a:t>Styret ønsker å etterstrebe bedre kjønnsfordeling i styret til HHK, enn dagens innstilling fra valgkomiteen.</a:t>
            </a:r>
            <a:endParaRPr lang="nb-NO" sz="1400" dirty="0"/>
          </a:p>
          <a:p>
            <a:pPr lvl="1">
              <a:buFont typeface="Courier New" panose="020B0604020202020204" pitchFamily="34" charset="0"/>
              <a:buChar char="o"/>
            </a:pPr>
            <a:r>
              <a:rPr lang="nb-NO" sz="1400" dirty="0">
                <a:ea typeface="+mn-lt"/>
                <a:cs typeface="+mn-lt"/>
              </a:rPr>
              <a:t>Personen vi innstiller har kompetansen i styret på å søke midler. </a:t>
            </a:r>
          </a:p>
          <a:p>
            <a:pPr lvl="1">
              <a:buFont typeface="Courier New" panose="020B0604020202020204" pitchFamily="34" charset="0"/>
              <a:buChar char="o"/>
            </a:pPr>
            <a:r>
              <a:rPr lang="nb-NO" sz="1400" dirty="0">
                <a:ea typeface="+mn-lt"/>
                <a:cs typeface="+mn-lt"/>
              </a:rPr>
              <a:t>Personen er tiltenkt en rolle videre i sportslig arbeid </a:t>
            </a:r>
          </a:p>
          <a:p>
            <a:pPr marL="457200" lvl="1" indent="0">
              <a:buNone/>
            </a:pPr>
            <a:endParaRPr lang="nb-NO" sz="1100" dirty="0"/>
          </a:p>
          <a:p>
            <a:pPr lvl="1">
              <a:buFont typeface="Courier New" panose="020B0604020202020204" pitchFamily="34" charset="0"/>
              <a:buChar char="o"/>
            </a:pPr>
            <a:endParaRPr lang="nb-NO" sz="1100" dirty="0">
              <a:latin typeface="Gill Sans MT" panose="020B0502020104020203"/>
              <a:ea typeface="+mn-lt"/>
              <a:cs typeface="Arial"/>
            </a:endParaRPr>
          </a:p>
          <a:p>
            <a:pPr>
              <a:buFont typeface="Courier New" panose="020B0604020202020204" pitchFamily="34" charset="0"/>
              <a:buChar char="o"/>
            </a:pPr>
            <a:r>
              <a:rPr lang="nb-NO" sz="1300" dirty="0">
                <a:latin typeface="Arial"/>
                <a:ea typeface="+mn-lt"/>
                <a:cs typeface="Arial"/>
              </a:rPr>
              <a:t>Forslag: Beate Tande innstilles som styremedlem og erstatter Gøran Nilsen (fra valgkomiteens forslag)</a:t>
            </a:r>
            <a:endParaRPr lang="nb-NO" sz="1300" dirty="0">
              <a:latin typeface="Arial"/>
              <a:cs typeface="Arial"/>
            </a:endParaRPr>
          </a:p>
        </p:txBody>
      </p:sp>
      <p:sp>
        <p:nvSpPr>
          <p:cNvPr id="6" name="TekstSylinder 5">
            <a:extLst>
              <a:ext uri="{FF2B5EF4-FFF2-40B4-BE49-F238E27FC236}">
                <a16:creationId xmlns:a16="http://schemas.microsoft.com/office/drawing/2014/main" id="{433F6ED7-EA05-2952-9DBE-11979DBA7E1C}"/>
              </a:ext>
            </a:extLst>
          </p:cNvPr>
          <p:cNvSpPr txBox="1"/>
          <p:nvPr/>
        </p:nvSpPr>
        <p:spPr>
          <a:xfrm>
            <a:off x="9280625" y="2927321"/>
            <a:ext cx="2743200" cy="216982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00" err="1">
                <a:ea typeface="+mn-lt"/>
                <a:cs typeface="+mn-lt"/>
              </a:rPr>
              <a:t>Ihht</a:t>
            </a:r>
            <a:r>
              <a:rPr lang="nb-NO" sz="900">
                <a:ea typeface="+mn-lt"/>
                <a:cs typeface="+mn-lt"/>
              </a:rPr>
              <a:t> Lov for Harstad Håndballklubb paragraf 4.punkt1</a:t>
            </a:r>
            <a:endParaRPr lang="nb-NO" sz="900"/>
          </a:p>
          <a:p>
            <a:r>
              <a:rPr lang="nb-NO" sz="900">
                <a:ea typeface="+mn-lt"/>
                <a:cs typeface="+mn-lt"/>
              </a:rPr>
              <a:t>Idrettslaget skal arbeide for lik kjønnsfordeling ved valg/oppnevning til styrer, komiteer mv. og representasjon til årsmøte/ting. Ved valg/oppnevning av styre, råd, utvalg/komité mv. og ved representasjon til årsmøte/ting i overordnet organisasjonsledd, skal begge kjønn være representert. Sammensetningen skal være forholdsmessig i forhold til kjønnsfordelingen i medlemsmassen, dog slik at ved valg/oppnevning av mer enn tre personer, skal det velges/oppnevnes minst to personer fra hvert kjønn. Bestemmelsen gjelder også der det velges mer enn ett varamedlem. Ansattes representant teller ikke med ved beregningen av kjønnsfordelingen.</a:t>
            </a:r>
            <a:endParaRPr lang="nb-NO" sz="900"/>
          </a:p>
          <a:p>
            <a:pPr algn="l"/>
            <a:endParaRPr lang="nb-NO" sz="900"/>
          </a:p>
        </p:txBody>
      </p:sp>
    </p:spTree>
    <p:extLst>
      <p:ext uri="{BB962C8B-B14F-4D97-AF65-F5344CB8AC3E}">
        <p14:creationId xmlns:p14="http://schemas.microsoft.com/office/powerpoint/2010/main" val="25870282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Effect transition="in" filter="dissolve">
                                      <p:cBhvr>
                                        <p:cTn id="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Benkeforslag -</a:t>
            </a:r>
            <a:br>
              <a:rPr lang="nb-NO"/>
            </a:br>
            <a:r>
              <a:rPr lang="nb-NO"/>
              <a:t>styrets sammensetning</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5" name="Content Placeholder 4">
            <a:extLst>
              <a:ext uri="{FF2B5EF4-FFF2-40B4-BE49-F238E27FC236}">
                <a16:creationId xmlns:a16="http://schemas.microsoft.com/office/drawing/2014/main" id="{90A4B293-B026-11FE-D0F1-CF04DFE1857A}"/>
              </a:ext>
            </a:extLst>
          </p:cNvPr>
          <p:cNvSpPr>
            <a:spLocks noGrp="1"/>
          </p:cNvSpPr>
          <p:nvPr>
            <p:ph sz="half" idx="1"/>
          </p:nvPr>
        </p:nvSpPr>
        <p:spPr/>
        <p:txBody>
          <a:bodyPr>
            <a:normAutofit fontScale="62500" lnSpcReduction="20000"/>
          </a:bodyPr>
          <a:lstStyle/>
          <a:p>
            <a:r>
              <a:rPr lang="nb-NO" sz="2000" b="1"/>
              <a:t>Annie Småback - leder – velges for 1 år (ny!)</a:t>
            </a:r>
            <a:endParaRPr lang="nb-NO"/>
          </a:p>
          <a:p>
            <a:r>
              <a:rPr lang="nb-NO" sz="2000" b="1">
                <a:ea typeface="+mn-lt"/>
                <a:cs typeface="+mn-lt"/>
              </a:rPr>
              <a:t>Erik Trondsen - </a:t>
            </a:r>
            <a:r>
              <a:rPr lang="nb-NO" sz="2000">
                <a:ea typeface="+mn-lt"/>
                <a:cs typeface="+mn-lt"/>
              </a:rPr>
              <a:t>nestleder – ikke på valg</a:t>
            </a:r>
            <a:endParaRPr lang="nb-NO" sz="2000"/>
          </a:p>
          <a:p>
            <a:r>
              <a:rPr lang="nb-NO" sz="2000" b="1"/>
              <a:t>Espen Jensen – </a:t>
            </a:r>
            <a:r>
              <a:rPr lang="nb-NO" sz="2000"/>
              <a:t>Økonomiansvarlig, ikke på valg</a:t>
            </a:r>
          </a:p>
          <a:p>
            <a:r>
              <a:rPr lang="nb-NO" sz="2000" b="1"/>
              <a:t>Daniel </a:t>
            </a:r>
            <a:r>
              <a:rPr lang="nb-NO" sz="2000" b="1" err="1"/>
              <a:t>Winstad</a:t>
            </a:r>
            <a:r>
              <a:rPr lang="nb-NO" sz="2000"/>
              <a:t> </a:t>
            </a:r>
            <a:r>
              <a:rPr lang="nb-NO" sz="2000" err="1"/>
              <a:t>Sportlig</a:t>
            </a:r>
            <a:r>
              <a:rPr lang="nb-NO" sz="2000"/>
              <a:t> leder senior velges for 2 år (NY!)</a:t>
            </a:r>
          </a:p>
          <a:p>
            <a:r>
              <a:rPr lang="nb-NO" sz="2000" b="1"/>
              <a:t>Lillann Solberg – </a:t>
            </a:r>
            <a:r>
              <a:rPr lang="nb-NO" sz="2000" err="1"/>
              <a:t>sportlig</a:t>
            </a:r>
            <a:r>
              <a:rPr lang="nb-NO" sz="2000"/>
              <a:t> leder yngre –  Ikke på valg.</a:t>
            </a:r>
          </a:p>
          <a:p>
            <a:r>
              <a:rPr lang="nb-NO" sz="2000" b="1"/>
              <a:t>Jens Holtborg</a:t>
            </a:r>
            <a:r>
              <a:rPr lang="nb-NO" sz="2000"/>
              <a:t> Styremedlem velges for 2 år (NY!)</a:t>
            </a:r>
          </a:p>
          <a:p>
            <a:r>
              <a:rPr lang="nb-NO" sz="2000" b="1">
                <a:ea typeface="+mn-lt"/>
                <a:cs typeface="+mn-lt"/>
              </a:rPr>
              <a:t>Glenn Kristoffersen</a:t>
            </a:r>
            <a:r>
              <a:rPr lang="nb-NO" sz="2000">
                <a:ea typeface="+mn-lt"/>
                <a:cs typeface="+mn-lt"/>
              </a:rPr>
              <a:t> Styremedlem velges for 2 år (NY!)</a:t>
            </a:r>
          </a:p>
          <a:p>
            <a:r>
              <a:rPr lang="nb-NO" sz="2000" b="1">
                <a:highlight>
                  <a:srgbClr val="FFFF00"/>
                </a:highlight>
                <a:ea typeface="+mn-lt"/>
                <a:cs typeface="+mn-lt"/>
              </a:rPr>
              <a:t>Beate Tande</a:t>
            </a:r>
            <a:r>
              <a:rPr lang="nb-NO" sz="2000">
                <a:highlight>
                  <a:srgbClr val="FFFF00"/>
                </a:highlight>
                <a:ea typeface="+mn-lt"/>
                <a:cs typeface="+mn-lt"/>
              </a:rPr>
              <a:t> Styremedlem Velges for 2 år</a:t>
            </a:r>
          </a:p>
          <a:p>
            <a:r>
              <a:rPr lang="nb-NO" sz="2000" b="1">
                <a:ea typeface="+mn-lt"/>
                <a:cs typeface="+mn-lt"/>
              </a:rPr>
              <a:t>Andrea Hammer</a:t>
            </a:r>
            <a:r>
              <a:rPr lang="nb-NO" sz="2000">
                <a:ea typeface="+mn-lt"/>
                <a:cs typeface="+mn-lt"/>
              </a:rPr>
              <a:t> </a:t>
            </a:r>
            <a:r>
              <a:rPr lang="nb-NO" sz="2000" err="1">
                <a:ea typeface="+mn-lt"/>
                <a:cs typeface="+mn-lt"/>
              </a:rPr>
              <a:t>Styremedlem.Velges</a:t>
            </a:r>
            <a:r>
              <a:rPr lang="nb-NO" sz="2000">
                <a:ea typeface="+mn-lt"/>
                <a:cs typeface="+mn-lt"/>
              </a:rPr>
              <a:t> for 1 år (NY!)</a:t>
            </a:r>
          </a:p>
          <a:p>
            <a:r>
              <a:rPr lang="nb-NO" sz="2000" b="1">
                <a:ea typeface="+mn-lt"/>
                <a:cs typeface="+mn-lt"/>
              </a:rPr>
              <a:t>Hege Volden</a:t>
            </a:r>
            <a:r>
              <a:rPr lang="nb-NO" sz="2000">
                <a:ea typeface="+mn-lt"/>
                <a:cs typeface="+mn-lt"/>
              </a:rPr>
              <a:t> – varamedlem – ikke på valg.</a:t>
            </a:r>
            <a:endParaRPr lang="nb-NO" sz="2000"/>
          </a:p>
          <a:p>
            <a:endParaRPr lang="nb-NO"/>
          </a:p>
        </p:txBody>
      </p:sp>
    </p:spTree>
    <p:extLst>
      <p:ext uri="{BB962C8B-B14F-4D97-AF65-F5344CB8AC3E}">
        <p14:creationId xmlns:p14="http://schemas.microsoft.com/office/powerpoint/2010/main" val="204393499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Valgkomiteens innstilling:</a:t>
            </a:r>
            <a:br>
              <a:rPr lang="nb-NO"/>
            </a:br>
            <a:r>
              <a:rPr lang="nb-NO"/>
              <a:t>Styret i </a:t>
            </a:r>
            <a:r>
              <a:rPr lang="nb-NO" err="1"/>
              <a:t>Stangneshallen</a:t>
            </a:r>
            <a:r>
              <a:rPr lang="nb-NO"/>
              <a:t> AS</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sz="half" idx="1"/>
          </p:nvPr>
        </p:nvSpPr>
        <p:spPr>
          <a:xfrm>
            <a:off x="1447331" y="2010878"/>
            <a:ext cx="8323202" cy="3448595"/>
          </a:xfrm>
        </p:spPr>
        <p:txBody>
          <a:bodyPr vert="horz" lIns="91440" tIns="45720" rIns="91440" bIns="45720" rtlCol="0" anchor="t">
            <a:normAutofit/>
          </a:bodyPr>
          <a:lstStyle/>
          <a:p>
            <a:pPr marL="0" indent="0">
              <a:buNone/>
            </a:pPr>
            <a:endParaRPr lang="nb-NO" b="1"/>
          </a:p>
          <a:p>
            <a:r>
              <a:rPr lang="nb-NO"/>
              <a:t>Geir Olsen –</a:t>
            </a:r>
            <a:r>
              <a:rPr lang="nb-NO">
                <a:ea typeface="+mn-lt"/>
                <a:cs typeface="+mn-lt"/>
              </a:rPr>
              <a:t> ikke på valg </a:t>
            </a:r>
            <a:endParaRPr lang="nb-NO"/>
          </a:p>
          <a:p>
            <a:r>
              <a:rPr lang="nb-NO"/>
              <a:t>Trine Bergland – ikke</a:t>
            </a:r>
            <a:r>
              <a:rPr lang="nb-NO">
                <a:ea typeface="+mn-lt"/>
                <a:cs typeface="+mn-lt"/>
              </a:rPr>
              <a:t> på valg </a:t>
            </a:r>
          </a:p>
          <a:p>
            <a:r>
              <a:rPr lang="nb-NO">
                <a:solidFill>
                  <a:srgbClr val="000000"/>
                </a:solidFill>
                <a:highlight>
                  <a:srgbClr val="FFFF00"/>
                </a:highlight>
              </a:rPr>
              <a:t>Lennart Edvardsen – Gjenvalg 2 år</a:t>
            </a:r>
          </a:p>
          <a:p>
            <a:r>
              <a:rPr lang="nb-NO">
                <a:solidFill>
                  <a:srgbClr val="000000"/>
                </a:solidFill>
                <a:highlight>
                  <a:srgbClr val="FFFF00"/>
                </a:highlight>
              </a:rPr>
              <a:t>Odd-Ivar Lauritzen – Gjenvalg 2 år</a:t>
            </a:r>
          </a:p>
          <a:p>
            <a:r>
              <a:rPr lang="nb-NO"/>
              <a:t>Styreleder i HHK</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2972448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Valgkomiteens innstilling:</a:t>
            </a:r>
            <a:br>
              <a:rPr lang="nb-NO"/>
            </a:br>
            <a:r>
              <a:rPr lang="nb-NO"/>
              <a:t>Revisorer</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sz="half" idx="1"/>
          </p:nvPr>
        </p:nvSpPr>
        <p:spPr>
          <a:xfrm>
            <a:off x="1447331" y="2010878"/>
            <a:ext cx="8323202" cy="3448595"/>
          </a:xfrm>
        </p:spPr>
        <p:txBody>
          <a:bodyPr vert="horz" lIns="91440" tIns="45720" rIns="91440" bIns="45720" rtlCol="0" anchor="t">
            <a:normAutofit/>
          </a:bodyPr>
          <a:lstStyle/>
          <a:p>
            <a:r>
              <a:rPr lang="nb-NO" b="1"/>
              <a:t>Odd-Ivar Lauritzen</a:t>
            </a:r>
            <a:endParaRPr lang="nb-NO"/>
          </a:p>
          <a:p>
            <a:endParaRPr lang="nb-NO" b="1"/>
          </a:p>
          <a:p>
            <a:pPr marL="457200" lvl="1" indent="0">
              <a:buNone/>
            </a:pPr>
            <a:endParaRPr lang="nb-NO"/>
          </a:p>
          <a:p>
            <a:pPr lvl="1"/>
            <a:endParaRPr lang="nb-NO"/>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0640119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Benkeforslag – </a:t>
            </a:r>
            <a:br>
              <a:rPr lang="nb-NO"/>
            </a:br>
            <a:r>
              <a:rPr lang="nb-NO"/>
              <a:t>Revisor</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4" name="Plassholder for innhold 3">
            <a:extLst>
              <a:ext uri="{FF2B5EF4-FFF2-40B4-BE49-F238E27FC236}">
                <a16:creationId xmlns:a16="http://schemas.microsoft.com/office/drawing/2014/main" id="{FD1381A3-5CD0-0A3E-594A-FB165AF3E621}"/>
              </a:ext>
            </a:extLst>
          </p:cNvPr>
          <p:cNvSpPr>
            <a:spLocks noGrp="1"/>
          </p:cNvSpPr>
          <p:nvPr>
            <p:ph sz="half" idx="1"/>
          </p:nvPr>
        </p:nvSpPr>
        <p:spPr>
          <a:xfrm>
            <a:off x="1447331" y="2010878"/>
            <a:ext cx="7345769" cy="3363689"/>
          </a:xfrm>
        </p:spPr>
        <p:txBody>
          <a:bodyPr vert="horz" lIns="91440" tIns="45720" rIns="91440" bIns="45720" rtlCol="0" anchor="t">
            <a:normAutofit/>
          </a:bodyPr>
          <a:lstStyle/>
          <a:p>
            <a:pPr marL="0" indent="0">
              <a:buNone/>
            </a:pPr>
            <a:endParaRPr lang="nb-NO" sz="1800" dirty="0">
              <a:ea typeface="+mn-lt"/>
              <a:cs typeface="+mn-lt"/>
            </a:endParaRPr>
          </a:p>
          <a:p>
            <a:r>
              <a:rPr lang="nb-NO" sz="2800" dirty="0">
                <a:ea typeface="+mn-lt"/>
                <a:cs typeface="+mn-lt"/>
              </a:rPr>
              <a:t>Bakgrunn:</a:t>
            </a:r>
            <a:endParaRPr lang="nb-NO" sz="1800" dirty="0">
              <a:ea typeface="+mn-lt"/>
              <a:cs typeface="+mn-lt"/>
            </a:endParaRPr>
          </a:p>
          <a:p>
            <a:pPr lvl="1">
              <a:buFont typeface="Courier New" panose="020B0604020202020204" pitchFamily="34" charset="0"/>
              <a:buChar char="o"/>
            </a:pPr>
            <a:r>
              <a:rPr lang="nb-NO" sz="1600" dirty="0">
                <a:ea typeface="+mn-lt"/>
                <a:cs typeface="+mn-lt"/>
              </a:rPr>
              <a:t>Det er ønskelig å ha to revisorer </a:t>
            </a:r>
          </a:p>
          <a:p>
            <a:pPr>
              <a:buFont typeface="Courier New" panose="020B0604020202020204" pitchFamily="34" charset="0"/>
              <a:buChar char="o"/>
            </a:pPr>
            <a:r>
              <a:rPr lang="nb-NO" sz="1800" dirty="0">
                <a:ea typeface="+mn-lt"/>
                <a:cs typeface="+mn-lt"/>
              </a:rPr>
              <a:t>Forslag:</a:t>
            </a:r>
          </a:p>
          <a:p>
            <a:pPr lvl="1">
              <a:buFont typeface="Courier New" panose="020B0604020202020204" pitchFamily="34" charset="0"/>
              <a:buChar char="o"/>
            </a:pPr>
            <a:r>
              <a:rPr lang="nb-NO" sz="1600" dirty="0">
                <a:ea typeface="+mn-lt"/>
                <a:cs typeface="+mn-lt"/>
              </a:rPr>
              <a:t>Årsmøtet gir styret mandat til å engasjere den andre revisoren for 2024 på bakgrunn av </a:t>
            </a:r>
            <a:r>
              <a:rPr lang="nb-NO" sz="1600" dirty="0" err="1">
                <a:ea typeface="+mn-lt"/>
                <a:cs typeface="+mn-lt"/>
              </a:rPr>
              <a:t>kontollkomiteens</a:t>
            </a:r>
            <a:r>
              <a:rPr lang="nb-NO" sz="1600" dirty="0">
                <a:ea typeface="+mn-lt"/>
                <a:cs typeface="+mn-lt"/>
              </a:rPr>
              <a:t> anbefaling</a:t>
            </a:r>
          </a:p>
          <a:p>
            <a:pPr lvl="1">
              <a:buFont typeface="Courier New" panose="020B0604020202020204" pitchFamily="34" charset="0"/>
              <a:buChar char="o"/>
            </a:pPr>
            <a:endParaRPr lang="nb-NO" sz="1600" dirty="0">
              <a:ea typeface="+mn-lt"/>
              <a:cs typeface="+mn-lt"/>
            </a:endParaRPr>
          </a:p>
          <a:p>
            <a:pPr lvl="1">
              <a:buFont typeface="Courier New" panose="020B0604020202020204" pitchFamily="34" charset="0"/>
              <a:buChar char="o"/>
            </a:pPr>
            <a:endParaRPr lang="nb-NO" sz="1600" dirty="0"/>
          </a:p>
        </p:txBody>
      </p:sp>
    </p:spTree>
    <p:extLst>
      <p:ext uri="{BB962C8B-B14F-4D97-AF65-F5344CB8AC3E}">
        <p14:creationId xmlns:p14="http://schemas.microsoft.com/office/powerpoint/2010/main" val="265105945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Valgkomiteens innstilling:</a:t>
            </a:r>
            <a:br>
              <a:rPr lang="nb-NO"/>
            </a:br>
            <a:r>
              <a:rPr lang="nb-NO"/>
              <a:t>Kontrollkomite</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sz="half" idx="1"/>
          </p:nvPr>
        </p:nvSpPr>
        <p:spPr>
          <a:xfrm>
            <a:off x="1447331" y="2010878"/>
            <a:ext cx="8323202" cy="3448595"/>
          </a:xfrm>
        </p:spPr>
        <p:txBody>
          <a:bodyPr vert="horz" lIns="91440" tIns="45720" rIns="91440" bIns="45720" rtlCol="0" anchor="t">
            <a:normAutofit/>
          </a:bodyPr>
          <a:lstStyle/>
          <a:p>
            <a:r>
              <a:rPr lang="nb-NO" sz="1800" b="1" dirty="0">
                <a:highlight>
                  <a:srgbClr val="FFFF00"/>
                </a:highlight>
              </a:rPr>
              <a:t>Lisa Elvenes – Leder -  velges for 1 år </a:t>
            </a:r>
            <a:endParaRPr lang="nb-NO" sz="1800" dirty="0">
              <a:highlight>
                <a:srgbClr val="FFFF00"/>
              </a:highlight>
            </a:endParaRPr>
          </a:p>
          <a:p>
            <a:endParaRPr lang="nb-NO" sz="1800" b="1" dirty="0"/>
          </a:p>
          <a:p>
            <a:pPr marL="0" indent="0">
              <a:buNone/>
            </a:pPr>
            <a:r>
              <a:rPr lang="nb-NO" sz="1800" dirty="0"/>
              <a:t>Medlemmer:</a:t>
            </a:r>
          </a:p>
          <a:p>
            <a:pPr marL="457200" lvl="1" indent="0">
              <a:buNone/>
            </a:pPr>
            <a:r>
              <a:rPr lang="nb-NO" sz="1600" dirty="0"/>
              <a:t>- Eivind Sletten</a:t>
            </a:r>
          </a:p>
          <a:p>
            <a:pPr marL="457200" lvl="1" indent="0">
              <a:buNone/>
            </a:pPr>
            <a:r>
              <a:rPr lang="nb-NO" sz="1600" dirty="0"/>
              <a:t>- Odd Børre Bergan</a:t>
            </a:r>
          </a:p>
          <a:p>
            <a:pPr lvl="1"/>
            <a:endParaRPr lang="nb-NO" sz="1600" dirty="0"/>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2775122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755C6E-A8F6-40E4-A5A7-115AD826865F}"/>
              </a:ext>
            </a:extLst>
          </p:cNvPr>
          <p:cNvSpPr>
            <a:spLocks noGrp="1"/>
          </p:cNvSpPr>
          <p:nvPr>
            <p:ph type="title"/>
          </p:nvPr>
        </p:nvSpPr>
        <p:spPr/>
        <p:txBody>
          <a:bodyPr/>
          <a:lstStyle/>
          <a:p>
            <a:r>
              <a:rPr lang="nb-NO"/>
              <a:t>Valgkomité</a:t>
            </a:r>
          </a:p>
        </p:txBody>
      </p:sp>
      <p:sp>
        <p:nvSpPr>
          <p:cNvPr id="5" name="Plassholder for innhold 4">
            <a:extLst>
              <a:ext uri="{FF2B5EF4-FFF2-40B4-BE49-F238E27FC236}">
                <a16:creationId xmlns:a16="http://schemas.microsoft.com/office/drawing/2014/main" id="{D65C8FE3-B401-4107-999E-5C6511AFFC86}"/>
              </a:ext>
            </a:extLst>
          </p:cNvPr>
          <p:cNvSpPr>
            <a:spLocks noGrp="1"/>
          </p:cNvSpPr>
          <p:nvPr>
            <p:ph idx="1"/>
          </p:nvPr>
        </p:nvSpPr>
        <p:spPr/>
        <p:txBody>
          <a:bodyPr/>
          <a:lstStyle/>
          <a:p>
            <a:r>
              <a:rPr lang="nb-NO"/>
              <a:t>Fortsetter som før, en representant fra hvert lag</a:t>
            </a:r>
          </a:p>
          <a:p>
            <a:r>
              <a:rPr lang="nb-NO"/>
              <a:t>Oppstart senest januar 2025, konstituerer seg selv</a:t>
            </a:r>
          </a:p>
          <a:p>
            <a:pPr lvl="1"/>
            <a:endParaRPr lang="nb-NO"/>
          </a:p>
        </p:txBody>
      </p:sp>
      <p:pic>
        <p:nvPicPr>
          <p:cNvPr id="4" name="Bilde 3" descr="Et bilde som inneholder skilt, mat&#10;&#10;Automatisk generert beskrivelse">
            <a:extLst>
              <a:ext uri="{FF2B5EF4-FFF2-40B4-BE49-F238E27FC236}">
                <a16:creationId xmlns:a16="http://schemas.microsoft.com/office/drawing/2014/main" id="{2DB31203-16E0-4F7E-B2FD-45469C355985}"/>
              </a:ext>
            </a:extLst>
          </p:cNvPr>
          <p:cNvPicPr>
            <a:picLocks noChangeAspect="1"/>
          </p:cNvPicPr>
          <p:nvPr/>
        </p:nvPicPr>
        <p:blipFill>
          <a:blip r:embed="rId2"/>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52900143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0793C8-8091-49FD-875F-BC17FF230BF2}"/>
              </a:ext>
            </a:extLst>
          </p:cNvPr>
          <p:cNvSpPr>
            <a:spLocks noGrp="1"/>
          </p:cNvSpPr>
          <p:nvPr>
            <p:ph type="title"/>
          </p:nvPr>
        </p:nvSpPr>
        <p:spPr/>
        <p:txBody>
          <a:bodyPr/>
          <a:lstStyle/>
          <a:p>
            <a:r>
              <a:rPr lang="nb-NO"/>
              <a:t>1. Konstituering av årsmøtet</a:t>
            </a:r>
          </a:p>
        </p:txBody>
      </p:sp>
      <p:sp>
        <p:nvSpPr>
          <p:cNvPr id="3" name="Plassholder for innhold 2">
            <a:extLst>
              <a:ext uri="{FF2B5EF4-FFF2-40B4-BE49-F238E27FC236}">
                <a16:creationId xmlns:a16="http://schemas.microsoft.com/office/drawing/2014/main" id="{42B6A6D0-7FC6-4CEE-95D3-B53190715F9E}"/>
              </a:ext>
            </a:extLst>
          </p:cNvPr>
          <p:cNvSpPr>
            <a:spLocks noGrp="1"/>
          </p:cNvSpPr>
          <p:nvPr>
            <p:ph idx="1"/>
          </p:nvPr>
        </p:nvSpPr>
        <p:spPr/>
        <p:txBody>
          <a:bodyPr/>
          <a:lstStyle/>
          <a:p>
            <a:pPr marL="457200" indent="-457200">
              <a:buFont typeface="+mj-lt"/>
              <a:buAutoNum type="alphaLcParenR"/>
            </a:pPr>
            <a:r>
              <a:rPr lang="nb-NO"/>
              <a:t>Godkjenning av innkalling og dagsorden</a:t>
            </a:r>
          </a:p>
          <a:p>
            <a:pPr marL="457200" indent="-457200">
              <a:buFont typeface="+mj-lt"/>
              <a:buAutoNum type="alphaLcParenR"/>
            </a:pPr>
            <a:r>
              <a:rPr lang="nb-NO"/>
              <a:t>Valg av ordstyrer/dirigent</a:t>
            </a:r>
          </a:p>
          <a:p>
            <a:pPr marL="457200" indent="-457200">
              <a:buFont typeface="+mj-lt"/>
              <a:buAutoNum type="alphaLcParenR"/>
            </a:pPr>
            <a:r>
              <a:rPr lang="nb-NO"/>
              <a:t>Valg av referent</a:t>
            </a:r>
          </a:p>
          <a:p>
            <a:pPr marL="457200" indent="-457200">
              <a:buFont typeface="+mj-lt"/>
              <a:buAutoNum type="alphaLcParenR"/>
            </a:pPr>
            <a:r>
              <a:rPr lang="nb-NO"/>
              <a:t>Valg av tellekorps (3 personer)</a:t>
            </a:r>
          </a:p>
          <a:p>
            <a:pPr marL="457200" indent="-457200">
              <a:buFont typeface="+mj-lt"/>
              <a:buAutoNum type="alphaLcParenR"/>
            </a:pPr>
            <a:r>
              <a:rPr lang="nb-NO"/>
              <a:t>Valg av 2 protokollunderskrivere</a:t>
            </a:r>
          </a:p>
          <a:p>
            <a:pPr marL="457200" indent="-457200">
              <a:buFont typeface="+mj-lt"/>
              <a:buAutoNum type="alphaLcParenR"/>
            </a:pPr>
            <a:r>
              <a:rPr lang="nb-NO"/>
              <a:t>Godkjenne de stemmeberettigede (*)</a:t>
            </a:r>
          </a:p>
        </p:txBody>
      </p:sp>
      <p:pic>
        <p:nvPicPr>
          <p:cNvPr id="7" name="Bilde 6" descr="Et bilde som inneholder skilt, mat&#10;&#10;Automatisk generert beskrivelse">
            <a:extLst>
              <a:ext uri="{FF2B5EF4-FFF2-40B4-BE49-F238E27FC236}">
                <a16:creationId xmlns:a16="http://schemas.microsoft.com/office/drawing/2014/main" id="{E78D1AD2-21AC-4A4E-AAF1-42B0427573BA}"/>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8" name="TekstSylinder 7">
            <a:extLst>
              <a:ext uri="{FF2B5EF4-FFF2-40B4-BE49-F238E27FC236}">
                <a16:creationId xmlns:a16="http://schemas.microsoft.com/office/drawing/2014/main" id="{0E22365B-89BC-49AA-BEBE-9C3F84DCC576}"/>
              </a:ext>
            </a:extLst>
          </p:cNvPr>
          <p:cNvSpPr txBox="1"/>
          <p:nvPr/>
        </p:nvSpPr>
        <p:spPr>
          <a:xfrm>
            <a:off x="133140" y="5776482"/>
            <a:ext cx="6677128" cy="276999"/>
          </a:xfrm>
          <a:prstGeom prst="rect">
            <a:avLst/>
          </a:prstGeom>
          <a:noFill/>
        </p:spPr>
        <p:txBody>
          <a:bodyPr wrap="square">
            <a:spAutoFit/>
          </a:bodyPr>
          <a:lstStyle/>
          <a:p>
            <a:r>
              <a:rPr lang="nb-NO" sz="1200" i="1"/>
              <a:t>(*) medlem, fylt 15 år</a:t>
            </a:r>
          </a:p>
        </p:txBody>
      </p:sp>
    </p:spTree>
    <p:extLst>
      <p:ext uri="{BB962C8B-B14F-4D97-AF65-F5344CB8AC3E}">
        <p14:creationId xmlns:p14="http://schemas.microsoft.com/office/powerpoint/2010/main" val="249722153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EED2B910-B28F-4A54-B17C-8B7E5893A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3">
            <a:extLst>
              <a:ext uri="{FF2B5EF4-FFF2-40B4-BE49-F238E27FC236}">
                <a16:creationId xmlns:a16="http://schemas.microsoft.com/office/drawing/2014/main" id="{C545F118-1DF8-46A9-8A77-B3D9422CEA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8775"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tel 1">
            <a:extLst>
              <a:ext uri="{FF2B5EF4-FFF2-40B4-BE49-F238E27FC236}">
                <a16:creationId xmlns:a16="http://schemas.microsoft.com/office/drawing/2014/main" id="{4C891E96-D668-4737-9709-D6E5A7EA1E28}"/>
              </a:ext>
            </a:extLst>
          </p:cNvPr>
          <p:cNvSpPr>
            <a:spLocks noGrp="1"/>
          </p:cNvSpPr>
          <p:nvPr>
            <p:ph type="title"/>
          </p:nvPr>
        </p:nvSpPr>
        <p:spPr>
          <a:xfrm>
            <a:off x="5196457" y="804519"/>
            <a:ext cx="5550357" cy="1049235"/>
          </a:xfrm>
        </p:spPr>
        <p:txBody>
          <a:bodyPr>
            <a:normAutofit/>
          </a:bodyPr>
          <a:lstStyle/>
          <a:p>
            <a:r>
              <a:rPr lang="nb-NO"/>
              <a:t>2. Årsberetning 2023</a:t>
            </a:r>
          </a:p>
        </p:txBody>
      </p:sp>
      <p:sp>
        <p:nvSpPr>
          <p:cNvPr id="16" name="Rectangle 15">
            <a:extLst>
              <a:ext uri="{FF2B5EF4-FFF2-40B4-BE49-F238E27FC236}">
                <a16:creationId xmlns:a16="http://schemas.microsoft.com/office/drawing/2014/main" id="{7CAB7D27-148D-4082-B160-72FAD580D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 name="Bilde 4" descr="Et bilde som inneholder person, sport, gruppe, folkemengde&#10;&#10;Automatisk generert beskrivelse">
            <a:extLst>
              <a:ext uri="{FF2B5EF4-FFF2-40B4-BE49-F238E27FC236}">
                <a16:creationId xmlns:a16="http://schemas.microsoft.com/office/drawing/2014/main" id="{38EA4092-5AE6-E609-155D-830A64D56DBE}"/>
              </a:ext>
            </a:extLst>
          </p:cNvPr>
          <p:cNvPicPr>
            <a:picLocks noChangeAspect="1"/>
          </p:cNvPicPr>
          <p:nvPr/>
        </p:nvPicPr>
        <p:blipFill>
          <a:blip r:embed="rId2"/>
          <a:stretch>
            <a:fillRect/>
          </a:stretch>
        </p:blipFill>
        <p:spPr>
          <a:xfrm>
            <a:off x="632239" y="580968"/>
            <a:ext cx="4074836" cy="2292095"/>
          </a:xfrm>
          <a:prstGeom prst="rect">
            <a:avLst/>
          </a:prstGeom>
        </p:spPr>
      </p:pic>
      <p:pic>
        <p:nvPicPr>
          <p:cNvPr id="7" name="Bilde 6" descr="Et bilde som inneholder skilt, mat&#10;&#10;Automatisk generert beskrivelse">
            <a:extLst>
              <a:ext uri="{FF2B5EF4-FFF2-40B4-BE49-F238E27FC236}">
                <a16:creationId xmlns:a16="http://schemas.microsoft.com/office/drawing/2014/main" id="{A95FB4F8-C726-41FB-A5C5-E0E827DC1E09}"/>
              </a:ext>
            </a:extLst>
          </p:cNvPr>
          <p:cNvPicPr>
            <a:picLocks noChangeAspect="1"/>
          </p:cNvPicPr>
          <p:nvPr/>
        </p:nvPicPr>
        <p:blipFill>
          <a:blip r:embed="rId3"/>
          <a:stretch>
            <a:fillRect/>
          </a:stretch>
        </p:blipFill>
        <p:spPr>
          <a:xfrm>
            <a:off x="1423218" y="3137516"/>
            <a:ext cx="2492878" cy="2492878"/>
          </a:xfrm>
          <a:prstGeom prst="rect">
            <a:avLst/>
          </a:prstGeom>
        </p:spPr>
      </p:pic>
      <p:sp>
        <p:nvSpPr>
          <p:cNvPr id="3" name="Plassholder for innhold 2">
            <a:extLst>
              <a:ext uri="{FF2B5EF4-FFF2-40B4-BE49-F238E27FC236}">
                <a16:creationId xmlns:a16="http://schemas.microsoft.com/office/drawing/2014/main" id="{9E04A742-FD78-4CE5-A155-B55588F9572E}"/>
              </a:ext>
            </a:extLst>
          </p:cNvPr>
          <p:cNvSpPr>
            <a:spLocks noGrp="1"/>
          </p:cNvSpPr>
          <p:nvPr>
            <p:ph idx="1"/>
          </p:nvPr>
        </p:nvSpPr>
        <p:spPr>
          <a:xfrm>
            <a:off x="5196457" y="2015732"/>
            <a:ext cx="5550357" cy="3450613"/>
          </a:xfrm>
        </p:spPr>
        <p:txBody>
          <a:bodyPr>
            <a:normAutofit/>
          </a:bodyPr>
          <a:lstStyle/>
          <a:p>
            <a:r>
              <a:rPr lang="nb-NO"/>
              <a:t>Styret</a:t>
            </a:r>
          </a:p>
          <a:p>
            <a:r>
              <a:rPr lang="nb-NO"/>
              <a:t>Sportslig</a:t>
            </a:r>
          </a:p>
          <a:p>
            <a:r>
              <a:rPr lang="nb-NO"/>
              <a:t>Arrangement</a:t>
            </a:r>
          </a:p>
        </p:txBody>
      </p:sp>
      <p:pic>
        <p:nvPicPr>
          <p:cNvPr id="18" name="Picture 17">
            <a:extLst>
              <a:ext uri="{FF2B5EF4-FFF2-40B4-BE49-F238E27FC236}">
                <a16:creationId xmlns:a16="http://schemas.microsoft.com/office/drawing/2014/main" id="{CD88FC76-F691-462A-BCF9-0BA4F5DE6D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33204A7E-B7E9-42D0-9DC4-B82FDC8C4B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2624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92D41E3-5D5C-4C2E-8577-A6C96B03B1AA}"/>
              </a:ext>
            </a:extLst>
          </p:cNvPr>
          <p:cNvSpPr>
            <a:spLocks noGrp="1"/>
          </p:cNvSpPr>
          <p:nvPr>
            <p:ph type="title"/>
          </p:nvPr>
        </p:nvSpPr>
        <p:spPr/>
        <p:txBody>
          <a:bodyPr/>
          <a:lstStyle/>
          <a:p>
            <a:r>
              <a:rPr lang="nb-NO"/>
              <a:t>Styrets arbeid</a:t>
            </a:r>
          </a:p>
        </p:txBody>
      </p:sp>
      <p:sp>
        <p:nvSpPr>
          <p:cNvPr id="2" name="Plassholder for innhold 1">
            <a:extLst>
              <a:ext uri="{FF2B5EF4-FFF2-40B4-BE49-F238E27FC236}">
                <a16:creationId xmlns:a16="http://schemas.microsoft.com/office/drawing/2014/main" id="{A16B3A18-D8E7-433F-83B0-DE78348E05B6}"/>
              </a:ext>
            </a:extLst>
          </p:cNvPr>
          <p:cNvSpPr>
            <a:spLocks noGrp="1"/>
          </p:cNvSpPr>
          <p:nvPr>
            <p:ph sz="half" idx="2"/>
          </p:nvPr>
        </p:nvSpPr>
        <p:spPr>
          <a:xfrm>
            <a:off x="6550429" y="1861854"/>
            <a:ext cx="4970060" cy="4121661"/>
          </a:xfrm>
        </p:spPr>
        <p:txBody>
          <a:bodyPr vert="horz" lIns="91440" tIns="45720" rIns="91440" bIns="45720" rtlCol="0" anchor="t">
            <a:normAutofit fontScale="77500" lnSpcReduction="20000"/>
          </a:bodyPr>
          <a:lstStyle/>
          <a:p>
            <a:pPr marL="0" indent="0">
              <a:buNone/>
            </a:pPr>
            <a:r>
              <a:rPr lang="nb-NO" u="sng"/>
              <a:t>Sesongens aktiviteter</a:t>
            </a:r>
          </a:p>
          <a:p>
            <a:r>
              <a:rPr lang="nb-NO"/>
              <a:t>Håndball for alle - klubbens inkluderingsprosjekt</a:t>
            </a:r>
          </a:p>
          <a:p>
            <a:r>
              <a:rPr lang="nb-NO" sz="1900"/>
              <a:t>Klubblotteri og sokkesalg</a:t>
            </a:r>
            <a:endParaRPr lang="en-US" sz="1900"/>
          </a:p>
          <a:p>
            <a:r>
              <a:rPr lang="nb-NO"/>
              <a:t>Medlemskveld</a:t>
            </a:r>
          </a:p>
          <a:p>
            <a:r>
              <a:rPr lang="nb-NO" err="1"/>
              <a:t>Tjuvstarten</a:t>
            </a:r>
            <a:r>
              <a:rPr lang="nb-NO"/>
              <a:t> og Kraftcupen</a:t>
            </a:r>
          </a:p>
          <a:p>
            <a:r>
              <a:rPr lang="nb-NO"/>
              <a:t>SPU og Trenerskole </a:t>
            </a:r>
          </a:p>
          <a:p>
            <a:r>
              <a:rPr lang="nb-NO"/>
              <a:t>Aktivitetshelger og kamper </a:t>
            </a:r>
          </a:p>
          <a:p>
            <a:r>
              <a:rPr lang="nb-NO"/>
              <a:t>Regionserie arrangementer</a:t>
            </a:r>
          </a:p>
          <a:p>
            <a:r>
              <a:rPr lang="nb-NO"/>
              <a:t>Turnering for TH-lag i regionen</a:t>
            </a:r>
          </a:p>
          <a:p>
            <a:r>
              <a:rPr lang="nb-NO" err="1"/>
              <a:t>Førjulsmarknad</a:t>
            </a:r>
            <a:r>
              <a:rPr lang="nb-NO"/>
              <a:t> og Ti på Topp premieutdeling</a:t>
            </a:r>
          </a:p>
          <a:p>
            <a:r>
              <a:rPr lang="nb-NO"/>
              <a:t>Trenerforum og fagkvelder</a:t>
            </a:r>
          </a:p>
        </p:txBody>
      </p:sp>
      <p:pic>
        <p:nvPicPr>
          <p:cNvPr id="10" name="Bilde 9" descr="Et bilde som inneholder skilt, mat&#10;&#10;Automatisk generert beskrivelse">
            <a:extLst>
              <a:ext uri="{FF2B5EF4-FFF2-40B4-BE49-F238E27FC236}">
                <a16:creationId xmlns:a16="http://schemas.microsoft.com/office/drawing/2014/main" id="{AB0D1FE0-DABF-4325-B49F-462102F751C5}"/>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4" name="Plassholder for innhold 3">
            <a:extLst>
              <a:ext uri="{FF2B5EF4-FFF2-40B4-BE49-F238E27FC236}">
                <a16:creationId xmlns:a16="http://schemas.microsoft.com/office/drawing/2014/main" id="{C5253A23-DED5-C06E-0522-F85560E0C06D}"/>
              </a:ext>
            </a:extLst>
          </p:cNvPr>
          <p:cNvSpPr>
            <a:spLocks noGrp="1"/>
          </p:cNvSpPr>
          <p:nvPr>
            <p:ph sz="half" idx="1"/>
          </p:nvPr>
        </p:nvSpPr>
        <p:spPr>
          <a:xfrm>
            <a:off x="1449217" y="2254345"/>
            <a:ext cx="4645152" cy="3448595"/>
          </a:xfrm>
        </p:spPr>
        <p:txBody>
          <a:bodyPr vert="horz" lIns="91440" tIns="45720" rIns="91440" bIns="45720" rtlCol="0" anchor="t">
            <a:normAutofit fontScale="77500" lnSpcReduction="20000"/>
          </a:bodyPr>
          <a:lstStyle/>
          <a:p>
            <a:r>
              <a:rPr lang="nb-NO"/>
              <a:t>Mye aktivitet og styret har gjennomført  12 styremøter fra mars 23 frem til </a:t>
            </a:r>
            <a:r>
              <a:rPr lang="nb-NO" err="1"/>
              <a:t>dd</a:t>
            </a:r>
            <a:r>
              <a:rPr lang="nb-NO"/>
              <a:t>.</a:t>
            </a:r>
          </a:p>
          <a:p>
            <a:r>
              <a:rPr lang="nb-NO" b="0" i="0" u="none" strike="noStrike">
                <a:solidFill>
                  <a:srgbClr val="000000"/>
                </a:solidFill>
                <a:effectLst/>
                <a:latin typeface="Gill Sans MT"/>
              </a:rPr>
              <a:t>Styret har lagt ned </a:t>
            </a:r>
            <a:r>
              <a:rPr lang="nb-NO">
                <a:solidFill>
                  <a:srgbClr val="000000"/>
                </a:solidFill>
                <a:latin typeface="Gill Sans MT"/>
              </a:rPr>
              <a:t>et</a:t>
            </a:r>
            <a:r>
              <a:rPr lang="nb-NO" b="0" i="0" u="none" strike="noStrike">
                <a:solidFill>
                  <a:srgbClr val="000000"/>
                </a:solidFill>
                <a:effectLst/>
                <a:latin typeface="Gill Sans MT"/>
              </a:rPr>
              <a:t> betydelig antall dugnadstimer for å gjennomføre alle arrangementer.</a:t>
            </a:r>
            <a:r>
              <a:rPr lang="nb-NO">
                <a:solidFill>
                  <a:srgbClr val="000000"/>
                </a:solidFill>
                <a:latin typeface="Gill Sans MT"/>
              </a:rPr>
              <a:t> Med  </a:t>
            </a:r>
            <a:r>
              <a:rPr lang="nb-NO" b="0" i="0" u="none" strike="noStrike">
                <a:solidFill>
                  <a:srgbClr val="000000"/>
                </a:solidFill>
                <a:effectLst/>
                <a:latin typeface="Gill Sans MT"/>
              </a:rPr>
              <a:t>avvikling av </a:t>
            </a:r>
            <a:r>
              <a:rPr lang="nb-NO">
                <a:solidFill>
                  <a:srgbClr val="000000"/>
                </a:solidFill>
                <a:latin typeface="Gill Sans MT"/>
              </a:rPr>
              <a:t>Kraftcupen som det mest arbeidskrevende.</a:t>
            </a:r>
            <a:r>
              <a:rPr lang="nb-NO"/>
              <a:t> </a:t>
            </a:r>
          </a:p>
          <a:p>
            <a:r>
              <a:rPr lang="nb-NO"/>
              <a:t>Styret jobber fortløpende med å optimalisere klubbens drift </a:t>
            </a:r>
          </a:p>
          <a:p>
            <a:r>
              <a:rPr lang="nb-NO"/>
              <a:t>Klubben går inn i et jubileumsår i 2024. Denne jobben har styret startet på. </a:t>
            </a:r>
          </a:p>
        </p:txBody>
      </p:sp>
      <p:cxnSp>
        <p:nvCxnSpPr>
          <p:cNvPr id="15" name="Rett linje 14">
            <a:extLst>
              <a:ext uri="{FF2B5EF4-FFF2-40B4-BE49-F238E27FC236}">
                <a16:creationId xmlns:a16="http://schemas.microsoft.com/office/drawing/2014/main" id="{B5F7771F-B70A-AA2F-38FA-2713AA64FE5B}"/>
              </a:ext>
            </a:extLst>
          </p:cNvPr>
          <p:cNvCxnSpPr/>
          <p:nvPr/>
        </p:nvCxnSpPr>
        <p:spPr>
          <a:xfrm>
            <a:off x="6215063" y="2128838"/>
            <a:ext cx="0" cy="31861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06152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47BD2F3-242B-4F8A-BED9-C5BA7C6C26D1}"/>
              </a:ext>
            </a:extLst>
          </p:cNvPr>
          <p:cNvSpPr>
            <a:spLocks noGrp="1"/>
          </p:cNvSpPr>
          <p:nvPr>
            <p:ph type="title"/>
          </p:nvPr>
        </p:nvSpPr>
        <p:spPr/>
        <p:txBody>
          <a:bodyPr/>
          <a:lstStyle/>
          <a:p>
            <a:r>
              <a:rPr lang="nb-NO"/>
              <a:t>Styrets sammensetning</a:t>
            </a:r>
          </a:p>
        </p:txBody>
      </p:sp>
      <p:sp>
        <p:nvSpPr>
          <p:cNvPr id="5" name="Plassholder for innhold 4">
            <a:extLst>
              <a:ext uri="{FF2B5EF4-FFF2-40B4-BE49-F238E27FC236}">
                <a16:creationId xmlns:a16="http://schemas.microsoft.com/office/drawing/2014/main" id="{1436ADB6-A7B0-4019-9F43-5672048E1960}"/>
              </a:ext>
            </a:extLst>
          </p:cNvPr>
          <p:cNvSpPr>
            <a:spLocks noGrp="1"/>
          </p:cNvSpPr>
          <p:nvPr>
            <p:ph sz="half" idx="1"/>
          </p:nvPr>
        </p:nvSpPr>
        <p:spPr>
          <a:xfrm>
            <a:off x="1447331" y="2010878"/>
            <a:ext cx="4645152" cy="3941348"/>
          </a:xfrm>
        </p:spPr>
        <p:txBody>
          <a:bodyPr vert="horz" lIns="91440" tIns="45720" rIns="91440" bIns="45720" rtlCol="0" anchor="t">
            <a:noAutofit/>
          </a:bodyPr>
          <a:lstStyle/>
          <a:p>
            <a:r>
              <a:rPr lang="nb-NO" sz="2400" b="1"/>
              <a:t>Eskil Hegge</a:t>
            </a:r>
            <a:r>
              <a:rPr lang="nb-NO" sz="2400"/>
              <a:t>, </a:t>
            </a:r>
            <a:r>
              <a:rPr lang="nb-NO" sz="1800"/>
              <a:t>styreleder </a:t>
            </a:r>
            <a:r>
              <a:rPr lang="nb-NO" sz="2400"/>
              <a:t> </a:t>
            </a:r>
            <a:r>
              <a:rPr lang="nb-NO" sz="1800"/>
              <a:t>(*)</a:t>
            </a:r>
            <a:endParaRPr lang="nb-NO" sz="1400"/>
          </a:p>
          <a:p>
            <a:r>
              <a:rPr lang="nb-NO" sz="2400" b="1"/>
              <a:t>Erik Trondsen</a:t>
            </a:r>
            <a:r>
              <a:rPr lang="nb-NO" sz="2400"/>
              <a:t>, </a:t>
            </a:r>
            <a:r>
              <a:rPr lang="nb-NO" sz="1800"/>
              <a:t>nestleder</a:t>
            </a:r>
            <a:endParaRPr lang="nb-NO" sz="2400"/>
          </a:p>
          <a:p>
            <a:r>
              <a:rPr lang="nb-NO" sz="2400" b="1"/>
              <a:t>Espen Jensen</a:t>
            </a:r>
            <a:r>
              <a:rPr lang="nb-NO" sz="2400"/>
              <a:t>, </a:t>
            </a:r>
            <a:r>
              <a:rPr lang="nb-NO" sz="1800"/>
              <a:t>styremedlem, økonomiansvarlig fra 22.sept.</a:t>
            </a:r>
          </a:p>
          <a:p>
            <a:r>
              <a:rPr lang="nb-NO" sz="2400" b="1"/>
              <a:t>Trine Bergland</a:t>
            </a:r>
            <a:r>
              <a:rPr lang="nb-NO" sz="2400"/>
              <a:t>, </a:t>
            </a:r>
            <a:r>
              <a:rPr lang="nb-NO" sz="1800"/>
              <a:t>arrangement (*)</a:t>
            </a:r>
          </a:p>
          <a:p>
            <a:r>
              <a:rPr lang="nb-NO" sz="2400" b="1"/>
              <a:t>Beate Tande</a:t>
            </a:r>
            <a:r>
              <a:rPr lang="nb-NO" sz="1800" b="1"/>
              <a:t>, </a:t>
            </a:r>
            <a:r>
              <a:rPr lang="nb-NO" sz="1800"/>
              <a:t>Sportslig leder senior (*)</a:t>
            </a:r>
          </a:p>
        </p:txBody>
      </p:sp>
      <p:sp>
        <p:nvSpPr>
          <p:cNvPr id="27" name="Rektangel 26">
            <a:extLst>
              <a:ext uri="{FF2B5EF4-FFF2-40B4-BE49-F238E27FC236}">
                <a16:creationId xmlns:a16="http://schemas.microsoft.com/office/drawing/2014/main" id="{40AF92B7-F4EC-49AD-A5A2-1DEF507C052A}"/>
              </a:ext>
            </a:extLst>
          </p:cNvPr>
          <p:cNvSpPr/>
          <p:nvPr/>
        </p:nvSpPr>
        <p:spPr>
          <a:xfrm>
            <a:off x="3175032" y="5821911"/>
            <a:ext cx="1189749" cy="276999"/>
          </a:xfrm>
          <a:prstGeom prst="rect">
            <a:avLst/>
          </a:prstGeom>
        </p:spPr>
        <p:txBody>
          <a:bodyPr wrap="none" lIns="91440" tIns="45720" rIns="91440" bIns="45720" anchor="t">
            <a:spAutoFit/>
          </a:bodyPr>
          <a:lstStyle/>
          <a:p>
            <a:r>
              <a:rPr lang="nb-NO" sz="1200"/>
              <a:t>(*) = på valg i år</a:t>
            </a:r>
          </a:p>
        </p:txBody>
      </p:sp>
      <p:pic>
        <p:nvPicPr>
          <p:cNvPr id="30" name="Bilde 29" descr="Et bilde som inneholder skilt, mat&#10;&#10;Automatisk generert beskrivelse">
            <a:extLst>
              <a:ext uri="{FF2B5EF4-FFF2-40B4-BE49-F238E27FC236}">
                <a16:creationId xmlns:a16="http://schemas.microsoft.com/office/drawing/2014/main" id="{4D1CF348-38FA-4C47-9D54-4A58F7DB392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16" name="Plassholder for innhold 4">
            <a:extLst>
              <a:ext uri="{FF2B5EF4-FFF2-40B4-BE49-F238E27FC236}">
                <a16:creationId xmlns:a16="http://schemas.microsoft.com/office/drawing/2014/main" id="{F8D48BAA-4F13-4CF4-A6B8-29041EAA9330}"/>
              </a:ext>
            </a:extLst>
          </p:cNvPr>
          <p:cNvSpPr txBox="1">
            <a:spLocks/>
          </p:cNvSpPr>
          <p:nvPr/>
        </p:nvSpPr>
        <p:spPr>
          <a:xfrm>
            <a:off x="6541394" y="2019062"/>
            <a:ext cx="5017194" cy="3941348"/>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nb-NO" sz="2400" b="1" err="1"/>
              <a:t>Lillann</a:t>
            </a:r>
            <a:r>
              <a:rPr lang="nb-NO" sz="2400" b="1"/>
              <a:t> Solberg</a:t>
            </a:r>
            <a:r>
              <a:rPr lang="nb-NO" sz="2400"/>
              <a:t>, </a:t>
            </a:r>
            <a:r>
              <a:rPr lang="nb-NO" sz="1800"/>
              <a:t>sportslig leder junior</a:t>
            </a:r>
          </a:p>
          <a:p>
            <a:r>
              <a:rPr lang="nb-NO" sz="2400" b="1"/>
              <a:t>Karoline Nordmo</a:t>
            </a:r>
            <a:r>
              <a:rPr lang="nb-NO" sz="1800" b="1"/>
              <a:t>,</a:t>
            </a:r>
            <a:r>
              <a:rPr lang="nb-NO" sz="1600"/>
              <a:t> </a:t>
            </a:r>
            <a:r>
              <a:rPr lang="nb-NO" sz="1800"/>
              <a:t>styremedlem (*)</a:t>
            </a:r>
            <a:endParaRPr lang="nb-NO" sz="1800" b="1"/>
          </a:p>
          <a:p>
            <a:r>
              <a:rPr lang="nb-NO" sz="2400" b="1" err="1"/>
              <a:t>Bjørtfrid</a:t>
            </a:r>
            <a:r>
              <a:rPr lang="nb-NO" sz="2400" b="1"/>
              <a:t> </a:t>
            </a:r>
            <a:r>
              <a:rPr lang="nb-NO" sz="2400" b="1" err="1"/>
              <a:t>Stakksund</a:t>
            </a:r>
            <a:r>
              <a:rPr lang="nb-NO" sz="1800" b="1"/>
              <a:t>,</a:t>
            </a:r>
            <a:r>
              <a:rPr lang="nb-NO" sz="2400" b="1"/>
              <a:t> </a:t>
            </a:r>
            <a:r>
              <a:rPr lang="nb-NO" sz="1800"/>
              <a:t>styremedlem (*)</a:t>
            </a:r>
            <a:endParaRPr lang="nb-NO" sz="2400" b="1"/>
          </a:p>
          <a:p>
            <a:r>
              <a:rPr lang="nb-NO" sz="2400" b="1">
                <a:ea typeface="+mn-lt"/>
                <a:cs typeface="+mn-lt"/>
              </a:rPr>
              <a:t>Hege Volden</a:t>
            </a:r>
            <a:r>
              <a:rPr lang="nb-NO" sz="1800">
                <a:ea typeface="+mn-lt"/>
                <a:cs typeface="+mn-lt"/>
              </a:rPr>
              <a:t>, varamedlem</a:t>
            </a:r>
          </a:p>
          <a:p>
            <a:r>
              <a:rPr lang="nb-NO" sz="2400" b="1"/>
              <a:t>Asbjørn Stene Sørensen, </a:t>
            </a:r>
          </a:p>
          <a:p>
            <a:pPr marL="0" indent="0">
              <a:buNone/>
            </a:pPr>
            <a:r>
              <a:rPr lang="nb-NO" sz="1600"/>
              <a:t>    Økonomiansvarlig frem til 22.sept</a:t>
            </a:r>
            <a:endParaRPr lang="nb-NO"/>
          </a:p>
          <a:p>
            <a:endParaRPr lang="nb-NO" sz="1600"/>
          </a:p>
        </p:txBody>
      </p:sp>
    </p:spTree>
    <p:extLst>
      <p:ext uri="{BB962C8B-B14F-4D97-AF65-F5344CB8AC3E}">
        <p14:creationId xmlns:p14="http://schemas.microsoft.com/office/powerpoint/2010/main" val="181176353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47BD2F3-242B-4F8A-BED9-C5BA7C6C26D1}"/>
              </a:ext>
            </a:extLst>
          </p:cNvPr>
          <p:cNvSpPr>
            <a:spLocks noGrp="1"/>
          </p:cNvSpPr>
          <p:nvPr>
            <p:ph type="title"/>
          </p:nvPr>
        </p:nvSpPr>
        <p:spPr/>
        <p:txBody>
          <a:bodyPr/>
          <a:lstStyle/>
          <a:p>
            <a:r>
              <a:rPr lang="nb-NO"/>
              <a:t>Andre utvalg</a:t>
            </a:r>
          </a:p>
        </p:txBody>
      </p:sp>
      <p:sp>
        <p:nvSpPr>
          <p:cNvPr id="5" name="Plassholder for innhold 4">
            <a:extLst>
              <a:ext uri="{FF2B5EF4-FFF2-40B4-BE49-F238E27FC236}">
                <a16:creationId xmlns:a16="http://schemas.microsoft.com/office/drawing/2014/main" id="{1436ADB6-A7B0-4019-9F43-5672048E1960}"/>
              </a:ext>
            </a:extLst>
          </p:cNvPr>
          <p:cNvSpPr>
            <a:spLocks noGrp="1"/>
          </p:cNvSpPr>
          <p:nvPr>
            <p:ph sz="half" idx="1"/>
          </p:nvPr>
        </p:nvSpPr>
        <p:spPr>
          <a:xfrm>
            <a:off x="1447331" y="2010878"/>
            <a:ext cx="2920274" cy="3941348"/>
          </a:xfrm>
        </p:spPr>
        <p:txBody>
          <a:bodyPr vert="horz" lIns="91440" tIns="45720" rIns="91440" bIns="45720" rtlCol="0" anchor="t">
            <a:noAutofit/>
          </a:bodyPr>
          <a:lstStyle/>
          <a:p>
            <a:pPr marL="0" indent="0">
              <a:buNone/>
            </a:pPr>
            <a:r>
              <a:rPr lang="nb-NO" sz="1800" u="sng"/>
              <a:t>Kontrollutvalget</a:t>
            </a:r>
          </a:p>
          <a:p>
            <a:r>
              <a:rPr lang="nb-NO" sz="1800"/>
              <a:t>Erik Trondsen</a:t>
            </a:r>
          </a:p>
          <a:p>
            <a:r>
              <a:rPr lang="nb-NO" sz="1800"/>
              <a:t>Eivind Sletten</a:t>
            </a:r>
          </a:p>
          <a:p>
            <a:r>
              <a:rPr lang="nb-NO" sz="1800"/>
              <a:t>Odd Børre Bergan</a:t>
            </a:r>
          </a:p>
          <a:p>
            <a:pPr marL="0" indent="0">
              <a:buNone/>
            </a:pPr>
            <a:endParaRPr lang="nb-NO" sz="1800"/>
          </a:p>
          <a:p>
            <a:pPr marL="0" indent="0">
              <a:buNone/>
            </a:pPr>
            <a:r>
              <a:rPr lang="nb-NO" sz="1800" u="sng"/>
              <a:t>Revisorer</a:t>
            </a:r>
          </a:p>
          <a:p>
            <a:r>
              <a:rPr lang="nb-NO" sz="1800"/>
              <a:t>Odd-Ivar Lauritzen</a:t>
            </a:r>
          </a:p>
        </p:txBody>
      </p:sp>
      <p:sp>
        <p:nvSpPr>
          <p:cNvPr id="6" name="Plassholder for innhold 5">
            <a:extLst>
              <a:ext uri="{FF2B5EF4-FFF2-40B4-BE49-F238E27FC236}">
                <a16:creationId xmlns:a16="http://schemas.microsoft.com/office/drawing/2014/main" id="{0F520F5A-5B95-47C2-B691-416CEA9C7FA6}"/>
              </a:ext>
            </a:extLst>
          </p:cNvPr>
          <p:cNvSpPr>
            <a:spLocks noGrp="1"/>
          </p:cNvSpPr>
          <p:nvPr>
            <p:ph sz="half" idx="2"/>
          </p:nvPr>
        </p:nvSpPr>
        <p:spPr>
          <a:xfrm>
            <a:off x="4367605" y="2010878"/>
            <a:ext cx="3155939" cy="3941348"/>
          </a:xfrm>
        </p:spPr>
        <p:txBody>
          <a:bodyPr vert="horz" lIns="91440" tIns="45720" rIns="91440" bIns="45720" rtlCol="0" anchor="t">
            <a:normAutofit/>
          </a:bodyPr>
          <a:lstStyle/>
          <a:p>
            <a:pPr marL="0" indent="0">
              <a:buNone/>
            </a:pPr>
            <a:r>
              <a:rPr lang="nb-NO" sz="1800" u="sng"/>
              <a:t>Sportslig</a:t>
            </a:r>
          </a:p>
          <a:p>
            <a:r>
              <a:rPr lang="nb-NO" sz="1800"/>
              <a:t>Beate Tande (senior)</a:t>
            </a:r>
          </a:p>
          <a:p>
            <a:r>
              <a:rPr lang="nb-NO" sz="1800" err="1"/>
              <a:t>Lillann</a:t>
            </a:r>
            <a:r>
              <a:rPr lang="nb-NO" sz="1800"/>
              <a:t> Solberg (junior)</a:t>
            </a:r>
          </a:p>
          <a:p>
            <a:endParaRPr lang="nb-NO" sz="1800"/>
          </a:p>
          <a:p>
            <a:r>
              <a:rPr lang="nb-NO" sz="1800"/>
              <a:t>Sportsutvikler:  </a:t>
            </a:r>
            <a:br>
              <a:rPr lang="nb-NO" sz="1800"/>
            </a:br>
            <a:r>
              <a:rPr lang="nb-NO" sz="1800"/>
              <a:t>Ken Terje Nordtvedt</a:t>
            </a:r>
          </a:p>
          <a:p>
            <a:endParaRPr lang="nb-NO" sz="1800"/>
          </a:p>
          <a:p>
            <a:pPr marL="0" indent="0">
              <a:buNone/>
            </a:pPr>
            <a:endParaRPr lang="nb-NO" sz="1800"/>
          </a:p>
          <a:p>
            <a:endParaRPr lang="nb-NO" sz="1800"/>
          </a:p>
          <a:p>
            <a:endParaRPr lang="nb-NO" sz="1800"/>
          </a:p>
        </p:txBody>
      </p:sp>
      <p:pic>
        <p:nvPicPr>
          <p:cNvPr id="11" name="Bilde 10" descr="Et bilde som inneholder skilt, mat&#10;&#10;Automatisk generert beskrivelse">
            <a:extLst>
              <a:ext uri="{FF2B5EF4-FFF2-40B4-BE49-F238E27FC236}">
                <a16:creationId xmlns:a16="http://schemas.microsoft.com/office/drawing/2014/main" id="{BBDB95FE-E988-47DE-9A9E-BA9F0C2A1069}"/>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8" name="Plassholder for innhold 5">
            <a:extLst>
              <a:ext uri="{FF2B5EF4-FFF2-40B4-BE49-F238E27FC236}">
                <a16:creationId xmlns:a16="http://schemas.microsoft.com/office/drawing/2014/main" id="{884773D5-D806-42A8-B92F-E9B3041345D5}"/>
              </a:ext>
            </a:extLst>
          </p:cNvPr>
          <p:cNvSpPr txBox="1">
            <a:spLocks/>
          </p:cNvSpPr>
          <p:nvPr/>
        </p:nvSpPr>
        <p:spPr>
          <a:xfrm>
            <a:off x="8131306" y="2010878"/>
            <a:ext cx="3155939" cy="394134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nb-NO" sz="1800" u="sng"/>
              <a:t>Styret i </a:t>
            </a:r>
            <a:r>
              <a:rPr lang="nb-NO" sz="1800" u="sng" err="1"/>
              <a:t>Stangneshallen</a:t>
            </a:r>
            <a:r>
              <a:rPr lang="nb-NO" sz="1800" u="sng"/>
              <a:t> AS</a:t>
            </a:r>
          </a:p>
          <a:p>
            <a:r>
              <a:rPr lang="nb-NO" sz="1800"/>
              <a:t>Geir Olsen</a:t>
            </a:r>
          </a:p>
          <a:p>
            <a:r>
              <a:rPr lang="nb-NO" sz="1800"/>
              <a:t>Trine Bergland</a:t>
            </a:r>
          </a:p>
          <a:p>
            <a:r>
              <a:rPr lang="nb-NO" sz="1800"/>
              <a:t>Lennart Edvardsen</a:t>
            </a:r>
          </a:p>
          <a:p>
            <a:r>
              <a:rPr lang="nb-NO" sz="1800"/>
              <a:t>Odd-Ivar Lauritzen</a:t>
            </a:r>
          </a:p>
          <a:p>
            <a:r>
              <a:rPr lang="nb-NO" sz="1800"/>
              <a:t>Eskil Hegge</a:t>
            </a:r>
          </a:p>
        </p:txBody>
      </p:sp>
    </p:spTree>
    <p:extLst>
      <p:ext uri="{BB962C8B-B14F-4D97-AF65-F5344CB8AC3E}">
        <p14:creationId xmlns:p14="http://schemas.microsoft.com/office/powerpoint/2010/main" val="200505812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pic>
        <p:nvPicPr>
          <p:cNvPr id="18" name="Picture 17">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4" name="Rectangle 23">
            <a:extLst>
              <a:ext uri="{FF2B5EF4-FFF2-40B4-BE49-F238E27FC236}">
                <a16:creationId xmlns:a16="http://schemas.microsoft.com/office/drawing/2014/main" id="{0EF77632-1A0C-4B9F-829B-226E68A78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3DCFC27-6BCE-42B6-8372-070EA07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tel 1">
            <a:extLst>
              <a:ext uri="{FF2B5EF4-FFF2-40B4-BE49-F238E27FC236}">
                <a16:creationId xmlns:a16="http://schemas.microsoft.com/office/drawing/2014/main" id="{8045AE96-48C3-45EB-B366-D3E18A67EBFB}"/>
              </a:ext>
            </a:extLst>
          </p:cNvPr>
          <p:cNvSpPr>
            <a:spLocks noGrp="1"/>
          </p:cNvSpPr>
          <p:nvPr>
            <p:ph type="title"/>
          </p:nvPr>
        </p:nvSpPr>
        <p:spPr>
          <a:xfrm>
            <a:off x="1776424" y="4460798"/>
            <a:ext cx="8637073" cy="558063"/>
          </a:xfrm>
        </p:spPr>
        <p:txBody>
          <a:bodyPr vert="horz" lIns="91440" tIns="45720" rIns="91440" bIns="0" rtlCol="0" anchor="b">
            <a:normAutofit/>
          </a:bodyPr>
          <a:lstStyle/>
          <a:p>
            <a:r>
              <a:rPr lang="en-US" sz="3600"/>
              <a:t>Sportslig oppsummering</a:t>
            </a:r>
          </a:p>
        </p:txBody>
      </p:sp>
      <p:pic>
        <p:nvPicPr>
          <p:cNvPr id="6" name="Bilde 5" descr="Et bilde som inneholder skilt, mat&#10;&#10;Automatisk generert beskrivelse">
            <a:extLst>
              <a:ext uri="{FF2B5EF4-FFF2-40B4-BE49-F238E27FC236}">
                <a16:creationId xmlns:a16="http://schemas.microsoft.com/office/drawing/2014/main" id="{7B4BFA78-BB2C-43DF-ADA2-95C93E5F42C4}"/>
              </a:ext>
            </a:extLst>
          </p:cNvPr>
          <p:cNvPicPr>
            <a:picLocks noChangeAspect="1"/>
          </p:cNvPicPr>
          <p:nvPr/>
        </p:nvPicPr>
        <p:blipFill>
          <a:blip r:embed="rId4"/>
          <a:stretch>
            <a:fillRect/>
          </a:stretch>
        </p:blipFill>
        <p:spPr>
          <a:xfrm>
            <a:off x="2144835" y="643992"/>
            <a:ext cx="3495040" cy="3495040"/>
          </a:xfrm>
          <a:prstGeom prst="rect">
            <a:avLst/>
          </a:prstGeom>
        </p:spPr>
      </p:pic>
      <p:cxnSp>
        <p:nvCxnSpPr>
          <p:cNvPr id="28" name="Straight Connector 27">
            <a:extLst>
              <a:ext uri="{FF2B5EF4-FFF2-40B4-BE49-F238E27FC236}">
                <a16:creationId xmlns:a16="http://schemas.microsoft.com/office/drawing/2014/main" id="{96A4B1E0-284C-4A01-8141-A24D2B8EE0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0" name="Picture 29">
            <a:extLst>
              <a:ext uri="{FF2B5EF4-FFF2-40B4-BE49-F238E27FC236}">
                <a16:creationId xmlns:a16="http://schemas.microsoft.com/office/drawing/2014/main" id="{F82046CE-87C5-4670-A404-6AB453F5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A224BAD7-5931-4CA6-BB58-0CBCFCFA65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Bilde 6">
            <a:extLst>
              <a:ext uri="{FF2B5EF4-FFF2-40B4-BE49-F238E27FC236}">
                <a16:creationId xmlns:a16="http://schemas.microsoft.com/office/drawing/2014/main" id="{829E0BE0-A8B9-7334-B3DE-E95827D0CD53}"/>
              </a:ext>
            </a:extLst>
          </p:cNvPr>
          <p:cNvPicPr>
            <a:picLocks noChangeAspect="1"/>
          </p:cNvPicPr>
          <p:nvPr/>
        </p:nvPicPr>
        <p:blipFill>
          <a:blip r:embed="rId5"/>
          <a:srcRect l="624" r="624"/>
          <a:stretch/>
        </p:blipFill>
        <p:spPr>
          <a:xfrm>
            <a:off x="6236657" y="452964"/>
            <a:ext cx="4835676" cy="37620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6245615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82C75F-9326-4E73-AF17-44D6DB7688AF}"/>
              </a:ext>
            </a:extLst>
          </p:cNvPr>
          <p:cNvSpPr>
            <a:spLocks noGrp="1"/>
          </p:cNvSpPr>
          <p:nvPr>
            <p:ph type="title"/>
          </p:nvPr>
        </p:nvSpPr>
        <p:spPr>
          <a:xfrm>
            <a:off x="1615904" y="662014"/>
            <a:ext cx="9605635" cy="880712"/>
          </a:xfrm>
        </p:spPr>
        <p:txBody>
          <a:bodyPr/>
          <a:lstStyle/>
          <a:p>
            <a:r>
              <a:rPr lang="nb-NO"/>
              <a:t>Klubbens Lag i sesongen 2023/24</a:t>
            </a:r>
          </a:p>
        </p:txBody>
      </p:sp>
      <p:sp>
        <p:nvSpPr>
          <p:cNvPr id="5" name="Plassholder for innhold 4">
            <a:extLst>
              <a:ext uri="{FF2B5EF4-FFF2-40B4-BE49-F238E27FC236}">
                <a16:creationId xmlns:a16="http://schemas.microsoft.com/office/drawing/2014/main" id="{EAA19FFC-AFCD-464A-BF5C-D0B14C71C341}"/>
              </a:ext>
            </a:extLst>
          </p:cNvPr>
          <p:cNvSpPr>
            <a:spLocks noGrp="1"/>
          </p:cNvSpPr>
          <p:nvPr>
            <p:ph sz="half" idx="1"/>
          </p:nvPr>
        </p:nvSpPr>
        <p:spPr>
          <a:xfrm>
            <a:off x="1613701" y="1963888"/>
            <a:ext cx="3182542" cy="3884313"/>
          </a:xfrm>
        </p:spPr>
        <p:txBody>
          <a:bodyPr vert="horz" lIns="91440" tIns="45720" rIns="91440" bIns="45720" rtlCol="0" anchor="t">
            <a:noAutofit/>
          </a:bodyPr>
          <a:lstStyle/>
          <a:p>
            <a:pPr marL="342900" lvl="0" indent="-342900">
              <a:lnSpc>
                <a:spcPct val="115000"/>
              </a:lnSpc>
              <a:spcBef>
                <a:spcPts val="500"/>
              </a:spcBef>
              <a:spcAft>
                <a:spcPts val="1100"/>
              </a:spcAft>
              <a:buFont typeface="Symbol" panose="05050102010706020507" pitchFamily="18" charset="2"/>
              <a:buChar char=""/>
            </a:pPr>
            <a:r>
              <a:rPr lang="nb-NO" sz="1600">
                <a:effectLst/>
                <a:ea typeface="Times New Roman" panose="02020603050405020304" pitchFamily="18" charset="0"/>
                <a:cs typeface="Times New Roman"/>
              </a:rPr>
              <a:t>Lekepartiet 3-5 år</a:t>
            </a:r>
          </a:p>
          <a:p>
            <a:pPr marL="342900" lvl="0" indent="-342900">
              <a:lnSpc>
                <a:spcPct val="115000"/>
              </a:lnSpc>
              <a:spcBef>
                <a:spcPts val="500"/>
              </a:spcBef>
              <a:spcAft>
                <a:spcPts val="1000"/>
              </a:spcAft>
              <a:buFont typeface="Symbol" panose="05050102010706020507" pitchFamily="18" charset="2"/>
              <a:buChar char=""/>
            </a:pPr>
            <a:r>
              <a:rPr lang="nb-NO" sz="1600" err="1">
                <a:effectLst/>
                <a:ea typeface="Times New Roman" panose="02020603050405020304" pitchFamily="18" charset="0"/>
                <a:cs typeface="Times New Roman"/>
              </a:rPr>
              <a:t>Mix</a:t>
            </a:r>
            <a:r>
              <a:rPr lang="nb-NO" sz="1600">
                <a:effectLst/>
                <a:ea typeface="Times New Roman" panose="02020603050405020304" pitchFamily="18" charset="0"/>
                <a:cs typeface="Times New Roman"/>
              </a:rPr>
              <a:t> 1. , 2. og 3. klasse</a:t>
            </a:r>
          </a:p>
          <a:p>
            <a:pPr marL="342900" indent="-342900">
              <a:lnSpc>
                <a:spcPct val="115000"/>
              </a:lnSpc>
              <a:spcBef>
                <a:spcPts val="500"/>
              </a:spcBef>
              <a:spcAft>
                <a:spcPts val="1000"/>
              </a:spcAft>
              <a:buFont typeface="Symbol" panose="05050102010706020507" pitchFamily="18" charset="2"/>
              <a:buChar char=""/>
            </a:pPr>
            <a:r>
              <a:rPr lang="nb-NO" sz="1600">
                <a:effectLst/>
                <a:ea typeface="Times New Roman" panose="02020603050405020304" pitchFamily="18" charset="0"/>
                <a:cs typeface="Times New Roman"/>
              </a:rPr>
              <a:t>Jenter </a:t>
            </a:r>
            <a:r>
              <a:rPr lang="nb-NO" sz="1600">
                <a:ea typeface="Times New Roman" panose="02020603050405020304" pitchFamily="18" charset="0"/>
                <a:cs typeface="Times New Roman"/>
              </a:rPr>
              <a:t>10 2013 </a:t>
            </a:r>
          </a:p>
          <a:p>
            <a:pPr marL="342900" indent="-342900">
              <a:lnSpc>
                <a:spcPct val="115000"/>
              </a:lnSpc>
              <a:spcBef>
                <a:spcPts val="500"/>
              </a:spcBef>
              <a:spcAft>
                <a:spcPts val="1000"/>
              </a:spcAft>
              <a:buFont typeface="Symbol" panose="05050102010706020507" pitchFamily="18" charset="2"/>
              <a:buChar char=""/>
            </a:pPr>
            <a:r>
              <a:rPr lang="nb-NO" sz="1600">
                <a:ea typeface="Times New Roman" panose="02020603050405020304" pitchFamily="18" charset="0"/>
                <a:cs typeface="Times New Roman"/>
              </a:rPr>
              <a:t>Jenter 10 2014</a:t>
            </a:r>
          </a:p>
          <a:p>
            <a:pPr marL="342900" indent="-342900">
              <a:lnSpc>
                <a:spcPct val="115000"/>
              </a:lnSpc>
              <a:spcBef>
                <a:spcPts val="500"/>
              </a:spcBef>
              <a:spcAft>
                <a:spcPts val="1000"/>
              </a:spcAft>
              <a:buFont typeface="Symbol" panose="05050102010706020507" pitchFamily="18" charset="2"/>
              <a:buChar char=""/>
            </a:pPr>
            <a:r>
              <a:rPr lang="nb-NO" sz="1600">
                <a:ea typeface="Times New Roman" panose="02020603050405020304" pitchFamily="18" charset="0"/>
                <a:cs typeface="Times New Roman"/>
              </a:rPr>
              <a:t>Gutter 10</a:t>
            </a:r>
            <a:endParaRPr lang="nb-NO" sz="1600">
              <a:effectLst/>
              <a:ea typeface="Times New Roman" panose="02020603050405020304" pitchFamily="18" charset="0"/>
              <a:cs typeface="Times New Roman" panose="02020603050405020304" pitchFamily="18" charset="0"/>
            </a:endParaRPr>
          </a:p>
          <a:p>
            <a:pPr marL="342900" indent="-342900">
              <a:lnSpc>
                <a:spcPct val="114999"/>
              </a:lnSpc>
              <a:spcBef>
                <a:spcPts val="500"/>
              </a:spcBef>
              <a:spcAft>
                <a:spcPts val="1000"/>
              </a:spcAft>
              <a:buFont typeface="Symbol" panose="05050102010706020507" pitchFamily="18" charset="2"/>
              <a:buChar char=""/>
            </a:pPr>
            <a:r>
              <a:rPr lang="nb-NO" sz="1600">
                <a:ea typeface="Times New Roman" panose="02020603050405020304" pitchFamily="18" charset="0"/>
                <a:cs typeface="Times New Roman"/>
              </a:rPr>
              <a:t>Jenter 12-1 </a:t>
            </a:r>
          </a:p>
          <a:p>
            <a:pPr marL="342900" indent="-342900">
              <a:lnSpc>
                <a:spcPct val="115000"/>
              </a:lnSpc>
              <a:spcBef>
                <a:spcPts val="500"/>
              </a:spcBef>
              <a:spcAft>
                <a:spcPts val="1000"/>
              </a:spcAft>
              <a:buFont typeface="Symbol,Sans-Serif" panose="05050102010706020507" pitchFamily="18" charset="2"/>
              <a:buChar char=""/>
            </a:pPr>
            <a:r>
              <a:rPr lang="nb-NO" sz="1600">
                <a:ea typeface="Times New Roman" panose="02020603050405020304" pitchFamily="18" charset="0"/>
                <a:cs typeface="Times New Roman"/>
              </a:rPr>
              <a:t>Jenter 12-2</a:t>
            </a:r>
            <a:endParaRPr lang="en-US" sz="1600">
              <a:ea typeface="Times New Roman" panose="02020603050405020304" pitchFamily="18" charset="0"/>
              <a:cs typeface="Times New Roman" panose="02020603050405020304" pitchFamily="18" charset="0"/>
            </a:endParaRPr>
          </a:p>
          <a:p>
            <a:pPr marL="342900" indent="-342900">
              <a:lnSpc>
                <a:spcPct val="114999"/>
              </a:lnSpc>
              <a:spcBef>
                <a:spcPts val="500"/>
              </a:spcBef>
              <a:spcAft>
                <a:spcPts val="1000"/>
              </a:spcAft>
              <a:buFont typeface="Symbol,Sans-Serif" panose="05050102010706020507" pitchFamily="18" charset="2"/>
              <a:buChar char=""/>
            </a:pPr>
            <a:r>
              <a:rPr lang="nb-NO" sz="1600">
                <a:ea typeface="Times New Roman" panose="02020603050405020304" pitchFamily="18" charset="0"/>
                <a:cs typeface="Times New Roman"/>
              </a:rPr>
              <a:t>Gutter 12 </a:t>
            </a:r>
            <a:endParaRPr lang="en-US" sz="1600">
              <a:ea typeface="Times New Roman" panose="02020603050405020304" pitchFamily="18" charset="0"/>
              <a:cs typeface="Times New Roman"/>
            </a:endParaRPr>
          </a:p>
          <a:p>
            <a:pPr marL="342900" indent="-342900">
              <a:lnSpc>
                <a:spcPct val="114999"/>
              </a:lnSpc>
              <a:spcBef>
                <a:spcPts val="500"/>
              </a:spcBef>
              <a:spcAft>
                <a:spcPts val="1000"/>
              </a:spcAft>
              <a:buFont typeface="Symbol" panose="05050102010706020507" pitchFamily="18" charset="2"/>
              <a:buChar char=""/>
            </a:pPr>
            <a:endParaRPr lang="nb-NO" sz="1600">
              <a:effectLst/>
              <a:ea typeface="Times New Roman" panose="02020603050405020304" pitchFamily="18" charset="0"/>
              <a:cs typeface="Times New Roman" panose="02020603050405020304" pitchFamily="18" charset="0"/>
            </a:endParaRPr>
          </a:p>
          <a:p>
            <a:pPr marL="0" indent="0">
              <a:lnSpc>
                <a:spcPct val="114999"/>
              </a:lnSpc>
              <a:spcBef>
                <a:spcPts val="500"/>
              </a:spcBef>
              <a:spcAft>
                <a:spcPts val="1000"/>
              </a:spcAft>
              <a:buNone/>
            </a:pPr>
            <a:endParaRPr lang="nb-NO" sz="1600">
              <a:ea typeface="Times New Roman" panose="02020603050405020304" pitchFamily="18" charset="0"/>
              <a:cs typeface="Times New Roman" panose="02020603050405020304" pitchFamily="18" charset="0"/>
            </a:endParaRPr>
          </a:p>
        </p:txBody>
      </p:sp>
      <p:sp>
        <p:nvSpPr>
          <p:cNvPr id="6" name="Plassholder for innhold 5">
            <a:extLst>
              <a:ext uri="{FF2B5EF4-FFF2-40B4-BE49-F238E27FC236}">
                <a16:creationId xmlns:a16="http://schemas.microsoft.com/office/drawing/2014/main" id="{3A58B649-E89C-4043-9423-3316CE30B27D}"/>
              </a:ext>
            </a:extLst>
          </p:cNvPr>
          <p:cNvSpPr>
            <a:spLocks noGrp="1"/>
          </p:cNvSpPr>
          <p:nvPr>
            <p:ph sz="half" idx="2"/>
          </p:nvPr>
        </p:nvSpPr>
        <p:spPr>
          <a:xfrm>
            <a:off x="8047925" y="1923239"/>
            <a:ext cx="2312050" cy="3023738"/>
          </a:xfrm>
        </p:spPr>
        <p:txBody>
          <a:bodyPr vert="horz" lIns="91440" tIns="45720" rIns="91440" bIns="45720" rtlCol="0" anchor="t">
            <a:normAutofit/>
          </a:bodyPr>
          <a:lstStyle/>
          <a:p>
            <a:pPr marL="342900" indent="-342900">
              <a:lnSpc>
                <a:spcPct val="115000"/>
              </a:lnSpc>
              <a:spcBef>
                <a:spcPts val="500"/>
              </a:spcBef>
              <a:spcAft>
                <a:spcPts val="1000"/>
              </a:spcAft>
              <a:buFont typeface="Symbol,Sans-Serif" panose="05050102010706020507" pitchFamily="18" charset="2"/>
              <a:buChar char=""/>
            </a:pPr>
            <a:r>
              <a:rPr lang="nb-NO" sz="1800">
                <a:ea typeface="Times New Roman" panose="02020603050405020304" pitchFamily="18" charset="0"/>
                <a:cs typeface="Times New Roman"/>
              </a:rPr>
              <a:t>Dame 3.div</a:t>
            </a:r>
            <a:endParaRPr lang="en-US" sz="1800">
              <a:ea typeface="Times New Roman" panose="02020603050405020304" pitchFamily="18" charset="0"/>
              <a:cs typeface="Times New Roman"/>
            </a:endParaRPr>
          </a:p>
          <a:p>
            <a:pPr marL="342900" lvl="0" indent="-342900">
              <a:lnSpc>
                <a:spcPct val="114999"/>
              </a:lnSpc>
              <a:spcBef>
                <a:spcPts val="500"/>
              </a:spcBef>
              <a:spcAft>
                <a:spcPts val="1000"/>
              </a:spcAft>
              <a:buFont typeface="Symbol" panose="05050102010706020507" pitchFamily="18" charset="2"/>
              <a:buChar char=""/>
            </a:pPr>
            <a:r>
              <a:rPr lang="nb-NO" sz="1800">
                <a:effectLst/>
                <a:ea typeface="Times New Roman" panose="02020603050405020304" pitchFamily="18" charset="0"/>
                <a:cs typeface="Times New Roman"/>
              </a:rPr>
              <a:t>Dame </a:t>
            </a:r>
            <a:r>
              <a:rPr lang="nb-NO" sz="1800">
                <a:ea typeface="Times New Roman" panose="02020603050405020304" pitchFamily="18" charset="0"/>
                <a:cs typeface="Times New Roman"/>
              </a:rPr>
              <a:t>4</a:t>
            </a:r>
            <a:r>
              <a:rPr lang="nb-NO" sz="1800">
                <a:effectLst/>
                <a:ea typeface="Times New Roman" panose="02020603050405020304" pitchFamily="18" charset="0"/>
                <a:cs typeface="Times New Roman"/>
              </a:rPr>
              <a:t>.div</a:t>
            </a:r>
            <a:endParaRPr lang="nb-NO" sz="1800">
              <a:cs typeface="Times New Roman"/>
            </a:endParaRPr>
          </a:p>
          <a:p>
            <a:pPr marL="342900" lvl="0" indent="-342900">
              <a:lnSpc>
                <a:spcPct val="115000"/>
              </a:lnSpc>
              <a:spcBef>
                <a:spcPts val="500"/>
              </a:spcBef>
              <a:spcAft>
                <a:spcPts val="1000"/>
              </a:spcAft>
              <a:buFont typeface="Symbol" panose="05050102010706020507" pitchFamily="18" charset="2"/>
              <a:buChar char=""/>
            </a:pPr>
            <a:r>
              <a:rPr lang="nb-NO" sz="1800">
                <a:effectLst/>
                <a:ea typeface="Times New Roman" panose="02020603050405020304" pitchFamily="18" charset="0"/>
                <a:cs typeface="Times New Roman"/>
              </a:rPr>
              <a:t>Herre 2. div</a:t>
            </a:r>
          </a:p>
          <a:p>
            <a:pPr marL="342900" lvl="0" indent="-342900">
              <a:lnSpc>
                <a:spcPct val="115000"/>
              </a:lnSpc>
              <a:spcBef>
                <a:spcPts val="500"/>
              </a:spcBef>
              <a:spcAft>
                <a:spcPts val="1000"/>
              </a:spcAft>
              <a:buFont typeface="Symbol" panose="05050102010706020507" pitchFamily="18" charset="2"/>
              <a:buChar char=""/>
            </a:pPr>
            <a:r>
              <a:rPr lang="nb-NO" sz="1800">
                <a:effectLst/>
                <a:ea typeface="Times New Roman" panose="02020603050405020304" pitchFamily="18" charset="0"/>
                <a:cs typeface="Times New Roman"/>
              </a:rPr>
              <a:t>Herre 3.</a:t>
            </a:r>
            <a:r>
              <a:rPr lang="nb-NO" sz="1800">
                <a:ea typeface="Times New Roman" panose="02020603050405020304" pitchFamily="18" charset="0"/>
                <a:cs typeface="Times New Roman"/>
              </a:rPr>
              <a:t>div</a:t>
            </a:r>
            <a:endParaRPr lang="nb-NO" sz="1800">
              <a:cs typeface="Times New Roman"/>
            </a:endParaRPr>
          </a:p>
        </p:txBody>
      </p:sp>
      <p:pic>
        <p:nvPicPr>
          <p:cNvPr id="10" name="Bilde 9" descr="Et bilde som inneholder skilt, mat&#10;&#10;Automatisk generert beskrivelse">
            <a:extLst>
              <a:ext uri="{FF2B5EF4-FFF2-40B4-BE49-F238E27FC236}">
                <a16:creationId xmlns:a16="http://schemas.microsoft.com/office/drawing/2014/main" id="{37ABAEC0-4781-4DF7-B459-AF354ACE2D17}"/>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7" name="Plassholder for innhold 4">
            <a:extLst>
              <a:ext uri="{FF2B5EF4-FFF2-40B4-BE49-F238E27FC236}">
                <a16:creationId xmlns:a16="http://schemas.microsoft.com/office/drawing/2014/main" id="{A3F9D06E-2D19-4168-B224-3DA9B3BAE753}"/>
              </a:ext>
            </a:extLst>
          </p:cNvPr>
          <p:cNvSpPr txBox="1">
            <a:spLocks/>
          </p:cNvSpPr>
          <p:nvPr/>
        </p:nvSpPr>
        <p:spPr>
          <a:xfrm>
            <a:off x="4928096" y="1959444"/>
            <a:ext cx="3010993" cy="388431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342900" indent="-342900">
              <a:lnSpc>
                <a:spcPct val="115000"/>
              </a:lnSpc>
              <a:spcBef>
                <a:spcPts val="500"/>
              </a:spcBef>
              <a:spcAft>
                <a:spcPts val="1000"/>
              </a:spcAft>
              <a:buFont typeface="Symbol" panose="05050102010706020507" pitchFamily="18" charset="2"/>
              <a:buChar char=""/>
            </a:pPr>
            <a:r>
              <a:rPr lang="nb-NO" sz="1600">
                <a:effectLst/>
                <a:ea typeface="Times New Roman" panose="02020603050405020304" pitchFamily="18" charset="0"/>
                <a:cs typeface="Times New Roman"/>
              </a:rPr>
              <a:t>Jenter </a:t>
            </a:r>
            <a:r>
              <a:rPr lang="nb-NO" sz="1600">
                <a:ea typeface="Times New Roman" panose="02020603050405020304" pitchFamily="18" charset="0"/>
                <a:cs typeface="Times New Roman"/>
              </a:rPr>
              <a:t>14-1</a:t>
            </a:r>
            <a:endParaRPr lang="nb-NO" sz="1600">
              <a:effectLst/>
              <a:ea typeface="Times New Roman" panose="02020603050405020304" pitchFamily="18" charset="0"/>
              <a:cs typeface="Times New Roman"/>
            </a:endParaRPr>
          </a:p>
          <a:p>
            <a:pPr marL="342900" indent="-342900">
              <a:lnSpc>
                <a:spcPct val="115000"/>
              </a:lnSpc>
              <a:spcBef>
                <a:spcPts val="500"/>
              </a:spcBef>
              <a:spcAft>
                <a:spcPts val="1000"/>
              </a:spcAft>
              <a:buFont typeface="Symbol" panose="05050102010706020507" pitchFamily="18" charset="2"/>
              <a:buChar char=""/>
            </a:pPr>
            <a:r>
              <a:rPr lang="nb-NO" sz="1600">
                <a:ea typeface="Times New Roman" panose="02020603050405020304" pitchFamily="18" charset="0"/>
                <a:cs typeface="Times New Roman"/>
              </a:rPr>
              <a:t>Jenter 14-2</a:t>
            </a:r>
            <a:endParaRPr lang="nb-NO" sz="1600">
              <a:effectLst/>
              <a:ea typeface="Times New Roman" panose="02020603050405020304" pitchFamily="18" charset="0"/>
              <a:cs typeface="Times New Roman"/>
            </a:endParaRPr>
          </a:p>
          <a:p>
            <a:pPr marL="342900" indent="-342900">
              <a:lnSpc>
                <a:spcPct val="115000"/>
              </a:lnSpc>
              <a:spcBef>
                <a:spcPts val="500"/>
              </a:spcBef>
              <a:spcAft>
                <a:spcPts val="1000"/>
              </a:spcAft>
              <a:buFont typeface="Symbol" panose="05050102010706020507" pitchFamily="18" charset="2"/>
              <a:buChar char=""/>
            </a:pPr>
            <a:r>
              <a:rPr lang="nb-NO" sz="1600">
                <a:ea typeface="Times New Roman" panose="02020603050405020304" pitchFamily="18" charset="0"/>
                <a:cs typeface="Times New Roman"/>
              </a:rPr>
              <a:t>Gutter 14</a:t>
            </a:r>
            <a:endParaRPr lang="nb-NO" sz="1600">
              <a:effectLst/>
              <a:ea typeface="Times New Roman" panose="02020603050405020304" pitchFamily="18" charset="0"/>
              <a:cs typeface="Times New Roman"/>
            </a:endParaRPr>
          </a:p>
          <a:p>
            <a:pPr marL="342900" lvl="0" indent="-342900">
              <a:lnSpc>
                <a:spcPct val="115000"/>
              </a:lnSpc>
              <a:spcBef>
                <a:spcPts val="500"/>
              </a:spcBef>
              <a:spcAft>
                <a:spcPts val="1000"/>
              </a:spcAft>
              <a:buFont typeface="Symbol" panose="05050102010706020507" pitchFamily="18" charset="2"/>
              <a:buChar char=""/>
            </a:pPr>
            <a:r>
              <a:rPr lang="nb-NO" sz="1600">
                <a:ea typeface="Times New Roman" panose="02020603050405020304" pitchFamily="18" charset="0"/>
                <a:cs typeface="Times New Roman"/>
              </a:rPr>
              <a:t>Jenter</a:t>
            </a:r>
            <a:r>
              <a:rPr lang="nb-NO" sz="1600">
                <a:effectLst/>
                <a:ea typeface="Times New Roman" panose="02020603050405020304" pitchFamily="18" charset="0"/>
                <a:cs typeface="Times New Roman"/>
              </a:rPr>
              <a:t> </a:t>
            </a:r>
            <a:r>
              <a:rPr lang="nb-NO" sz="1600">
                <a:ea typeface="Times New Roman" panose="02020603050405020304" pitchFamily="18" charset="0"/>
                <a:cs typeface="Times New Roman"/>
              </a:rPr>
              <a:t>16</a:t>
            </a:r>
            <a:endParaRPr lang="nb-NO" sz="1600">
              <a:effectLst/>
              <a:ea typeface="Times New Roman" panose="02020603050405020304" pitchFamily="18" charset="0"/>
              <a:cs typeface="Times New Roman"/>
            </a:endParaRPr>
          </a:p>
          <a:p>
            <a:pPr marL="342900" indent="-342900">
              <a:lnSpc>
                <a:spcPct val="115000"/>
              </a:lnSpc>
              <a:spcBef>
                <a:spcPts val="500"/>
              </a:spcBef>
              <a:spcAft>
                <a:spcPts val="1000"/>
              </a:spcAft>
              <a:buFont typeface="Symbol" panose="05050102010706020507" pitchFamily="18" charset="2"/>
              <a:buChar char=""/>
            </a:pPr>
            <a:r>
              <a:rPr lang="nb-NO" sz="1600">
                <a:ea typeface="Times New Roman" panose="02020603050405020304" pitchFamily="18" charset="0"/>
                <a:cs typeface="Times New Roman"/>
              </a:rPr>
              <a:t>Gutter 16</a:t>
            </a:r>
            <a:endParaRPr lang="nb-NO" sz="1600">
              <a:effectLst/>
              <a:ea typeface="Times New Roman" panose="02020603050405020304" pitchFamily="18" charset="0"/>
              <a:cs typeface="Times New Roman" panose="02020603050405020304" pitchFamily="18" charset="0"/>
            </a:endParaRPr>
          </a:p>
          <a:p>
            <a:pPr marL="342900" indent="-342900">
              <a:lnSpc>
                <a:spcPct val="115000"/>
              </a:lnSpc>
              <a:spcBef>
                <a:spcPts val="500"/>
              </a:spcBef>
              <a:spcAft>
                <a:spcPts val="1000"/>
              </a:spcAft>
              <a:buFont typeface="Symbol" panose="05050102010706020507" pitchFamily="18" charset="2"/>
              <a:buChar char=""/>
            </a:pPr>
            <a:r>
              <a:rPr lang="nb-NO" sz="1600">
                <a:ea typeface="Times New Roman" panose="02020603050405020304" pitchFamily="18" charset="0"/>
                <a:cs typeface="Times New Roman"/>
              </a:rPr>
              <a:t>Regionserien G16</a:t>
            </a:r>
            <a:endParaRPr lang="nb-NO" sz="1600">
              <a:effectLst/>
              <a:ea typeface="Times New Roman" panose="02020603050405020304" pitchFamily="18" charset="0"/>
              <a:cs typeface="Times New Roman" panose="02020603050405020304" pitchFamily="18" charset="0"/>
            </a:endParaRPr>
          </a:p>
          <a:p>
            <a:pPr marL="342900" indent="-342900">
              <a:lnSpc>
                <a:spcPct val="114999"/>
              </a:lnSpc>
              <a:spcBef>
                <a:spcPts val="500"/>
              </a:spcBef>
              <a:spcAft>
                <a:spcPts val="1000"/>
              </a:spcAft>
              <a:buFont typeface="Symbol,Sans-Serif" panose="05050102010706020507" pitchFamily="18" charset="2"/>
              <a:buChar char=""/>
            </a:pPr>
            <a:r>
              <a:rPr lang="nb-NO" sz="1600">
                <a:ea typeface="Times New Roman" panose="02020603050405020304" pitchFamily="18" charset="0"/>
                <a:cs typeface="Times New Roman"/>
              </a:rPr>
              <a:t>Harstad Funkis</a:t>
            </a:r>
            <a:endParaRPr lang="en-US" sz="1600">
              <a:ea typeface="Times New Roman" panose="02020603050405020304" pitchFamily="18" charset="0"/>
              <a:cs typeface="Times New Roman"/>
            </a:endParaRPr>
          </a:p>
          <a:p>
            <a:pPr marL="342900" indent="-342900">
              <a:lnSpc>
                <a:spcPct val="114999"/>
              </a:lnSpc>
              <a:spcBef>
                <a:spcPts val="500"/>
              </a:spcBef>
              <a:spcAft>
                <a:spcPts val="1000"/>
              </a:spcAft>
              <a:buFont typeface="Symbol,Sans-Serif" panose="05050102010706020507" pitchFamily="18" charset="2"/>
              <a:buChar char=""/>
            </a:pPr>
            <a:r>
              <a:rPr lang="nb-NO" sz="1600">
                <a:ea typeface="Times New Roman" panose="02020603050405020304" pitchFamily="18" charset="0"/>
                <a:cs typeface="Times New Roman"/>
              </a:rPr>
              <a:t>Harstad Funkis Ung</a:t>
            </a:r>
            <a:endParaRPr lang="en-US" sz="1600">
              <a:ea typeface="Times New Roman" panose="02020603050405020304" pitchFamily="18" charset="0"/>
              <a:cs typeface="Times New Roman"/>
            </a:endParaRPr>
          </a:p>
          <a:p>
            <a:pPr marL="342900" indent="-342900">
              <a:lnSpc>
                <a:spcPct val="114999"/>
              </a:lnSpc>
              <a:spcBef>
                <a:spcPts val="500"/>
              </a:spcBef>
              <a:spcAft>
                <a:spcPts val="1000"/>
              </a:spcAft>
              <a:buFont typeface="Symbol" panose="05050102010706020507" pitchFamily="18" charset="2"/>
              <a:buChar char=""/>
            </a:pPr>
            <a:endParaRPr lang="nb-NO" sz="1600">
              <a:ea typeface="Times New Roman" panose="02020603050405020304" pitchFamily="18" charset="0"/>
              <a:cs typeface="Times New Roman" panose="02020603050405020304" pitchFamily="18" charset="0"/>
            </a:endParaRPr>
          </a:p>
          <a:p>
            <a:pPr marL="342900" indent="-342900">
              <a:lnSpc>
                <a:spcPct val="115000"/>
              </a:lnSpc>
              <a:spcBef>
                <a:spcPts val="500"/>
              </a:spcBef>
              <a:spcAft>
                <a:spcPts val="1000"/>
              </a:spcAft>
              <a:buFont typeface="Symbol" panose="05050102010706020507" pitchFamily="18" charset="2"/>
              <a:buChar char=""/>
            </a:pPr>
            <a:endParaRPr lang="nb-NO" sz="1600">
              <a:effectLst/>
              <a:ea typeface="Times New Roman" panose="02020603050405020304" pitchFamily="18" charset="0"/>
              <a:cs typeface="Times New Roman" panose="02020603050405020304" pitchFamily="18" charset="0"/>
            </a:endParaRPr>
          </a:p>
        </p:txBody>
      </p:sp>
      <p:sp>
        <p:nvSpPr>
          <p:cNvPr id="3" name="Stjerne: 5 tagger 2">
            <a:extLst>
              <a:ext uri="{FF2B5EF4-FFF2-40B4-BE49-F238E27FC236}">
                <a16:creationId xmlns:a16="http://schemas.microsoft.com/office/drawing/2014/main" id="{26494C51-8A0B-BD48-173B-8021C38379CE}"/>
              </a:ext>
            </a:extLst>
          </p:cNvPr>
          <p:cNvSpPr/>
          <p:nvPr/>
        </p:nvSpPr>
        <p:spPr>
          <a:xfrm>
            <a:off x="8210715" y="4517479"/>
            <a:ext cx="4139864" cy="2213354"/>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2919B31A-7CFE-A326-D4B7-5F71A0C1A998}"/>
              </a:ext>
            </a:extLst>
          </p:cNvPr>
          <p:cNvSpPr txBox="1"/>
          <p:nvPr/>
        </p:nvSpPr>
        <p:spPr>
          <a:xfrm>
            <a:off x="8977584" y="5263930"/>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400" dirty="0"/>
              <a:t>4 nye lag !</a:t>
            </a:r>
          </a:p>
          <a:p>
            <a:pPr algn="ctr"/>
            <a:r>
              <a:rPr lang="nb-NO" sz="1400" dirty="0"/>
              <a:t>Økning i medlemsmassen med 31 nye medlemmer</a:t>
            </a:r>
          </a:p>
        </p:txBody>
      </p:sp>
    </p:spTree>
    <p:extLst>
      <p:ext uri="{BB962C8B-B14F-4D97-AF65-F5344CB8AC3E}">
        <p14:creationId xmlns:p14="http://schemas.microsoft.com/office/powerpoint/2010/main" val="3287745085"/>
      </p:ext>
    </p:extLst>
  </p:cSld>
  <p:clrMapOvr>
    <a:masterClrMapping/>
  </p:clrMapOvr>
  <p:transition spd="slow">
    <p:wipe/>
  </p:transition>
</p:sld>
</file>

<file path=ppt/theme/theme1.xml><?xml version="1.0" encoding="utf-8"?>
<a:theme xmlns:a="http://schemas.openxmlformats.org/drawingml/2006/main" name="Galleri">
  <a:themeElements>
    <a:clrScheme name="Gal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i">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A468B86DF59184E836E37362045A4E0" ma:contentTypeVersion="15" ma:contentTypeDescription="Opprett et nytt dokument." ma:contentTypeScope="" ma:versionID="5a60b6a81cb1f68b0b2810fe9713dfa4">
  <xsd:schema xmlns:xsd="http://www.w3.org/2001/XMLSchema" xmlns:xs="http://www.w3.org/2001/XMLSchema" xmlns:p="http://schemas.microsoft.com/office/2006/metadata/properties" xmlns:ns2="9fef0f18-460f-444c-a90c-79de78fc16af" xmlns:ns3="acdee706-ade4-46d8-93d0-fbb8f69b589f" targetNamespace="http://schemas.microsoft.com/office/2006/metadata/properties" ma:root="true" ma:fieldsID="c4bbf4f38d612bdccd7b6035421a01bc" ns2:_="" ns3:_="">
    <xsd:import namespace="9fef0f18-460f-444c-a90c-79de78fc16af"/>
    <xsd:import namespace="acdee706-ade4-46d8-93d0-fbb8f69b58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f0f18-460f-444c-a90c-79de78fc16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emerkelapper" ma:readOnly="false" ma:fieldId="{5cf76f15-5ced-4ddc-b409-7134ff3c332f}" ma:taxonomyMulti="true" ma:sspId="75a64f94-e721-4c17-b723-c73d1b88aa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dee706-ade4-46d8-93d0-fbb8f69b589f"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element name="TaxCatchAll" ma:index="19" nillable="true" ma:displayName="Taxonomy Catch All Column" ma:hidden="true" ma:list="{06de99d7-7651-4d9a-9146-17042add0eed}" ma:internalName="TaxCatchAll" ma:showField="CatchAllData" ma:web="acdee706-ade4-46d8-93d0-fbb8f69b58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fef0f18-460f-444c-a90c-79de78fc16af">
      <Terms xmlns="http://schemas.microsoft.com/office/infopath/2007/PartnerControls"/>
    </lcf76f155ced4ddcb4097134ff3c332f>
    <TaxCatchAll xmlns="acdee706-ade4-46d8-93d0-fbb8f69b589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C6E15C-5F8E-40C2-B01E-5F245B2FFEEC}">
  <ds:schemaRefs>
    <ds:schemaRef ds:uri="9fef0f18-460f-444c-a90c-79de78fc16af"/>
    <ds:schemaRef ds:uri="acdee706-ade4-46d8-93d0-fbb8f69b58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CEF92E-C9DD-47AC-9BB2-2B354C205A3F}">
  <ds:schemaRefs>
    <ds:schemaRef ds:uri="9fef0f18-460f-444c-a90c-79de78fc16af"/>
    <ds:schemaRef ds:uri="acdee706-ade4-46d8-93d0-fbb8f69b58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CD1DF4D-381E-4113-8D9E-C4D229BA3D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1259</TotalTime>
  <Words>1954</Words>
  <Application>Microsoft Macintosh PowerPoint</Application>
  <PresentationFormat>Widescreen</PresentationFormat>
  <Paragraphs>304</Paragraphs>
  <Slides>29</Slides>
  <Notes>26</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29</vt:i4>
      </vt:variant>
    </vt:vector>
  </HeadingPairs>
  <TitlesOfParts>
    <vt:vector size="39" baseType="lpstr">
      <vt:lpstr>Arial</vt:lpstr>
      <vt:lpstr>Arial,Sans-Serif</vt:lpstr>
      <vt:lpstr>Calibri</vt:lpstr>
      <vt:lpstr>Courier New</vt:lpstr>
      <vt:lpstr>Gill Sans MT</vt:lpstr>
      <vt:lpstr>Symbol</vt:lpstr>
      <vt:lpstr>Symbol,Sans-Serif</vt:lpstr>
      <vt:lpstr>Tahoma</vt:lpstr>
      <vt:lpstr>Times New Roman</vt:lpstr>
      <vt:lpstr>Galleri</vt:lpstr>
      <vt:lpstr>ÅRSMØTE 18.03.24</vt:lpstr>
      <vt:lpstr>Saksliste</vt:lpstr>
      <vt:lpstr>1. Konstituering av årsmøtet</vt:lpstr>
      <vt:lpstr>2. Årsberetning 2023</vt:lpstr>
      <vt:lpstr>Styrets arbeid</vt:lpstr>
      <vt:lpstr>Styrets sammensetning</vt:lpstr>
      <vt:lpstr>Andre utvalg</vt:lpstr>
      <vt:lpstr>Sportslig oppsummering</vt:lpstr>
      <vt:lpstr>Klubbens Lag i sesongen 2023/24</vt:lpstr>
      <vt:lpstr>Våre fantastiske trenere !</vt:lpstr>
      <vt:lpstr>Arrangement</vt:lpstr>
      <vt:lpstr>Våre sponsorer</vt:lpstr>
      <vt:lpstr>3. Regnskap 2023</vt:lpstr>
      <vt:lpstr>PowerPoint-presentasjon</vt:lpstr>
      <vt:lpstr>Funkis - føres som eget regnskap</vt:lpstr>
      <vt:lpstr>Budsjett 2024 </vt:lpstr>
      <vt:lpstr>4. Medlemskontingent 2024/25 </vt:lpstr>
      <vt:lpstr>5. Treningsavgift 2025 </vt:lpstr>
      <vt:lpstr>6. Egenandeler 2025 </vt:lpstr>
      <vt:lpstr>8. Innkommende saker</vt:lpstr>
      <vt:lpstr>9. Valg</vt:lpstr>
      <vt:lpstr>Valgkomiteens innstilling: Styret</vt:lpstr>
      <vt:lpstr>Benkeforslag –  fra Styret</vt:lpstr>
      <vt:lpstr>Benkeforslag - styrets sammensetning</vt:lpstr>
      <vt:lpstr>Valgkomiteens innstilling: Styret i Stangneshallen AS</vt:lpstr>
      <vt:lpstr>Valgkomiteens innstilling: Revisorer</vt:lpstr>
      <vt:lpstr>Benkeforslag –  Revisor</vt:lpstr>
      <vt:lpstr>Valgkomiteens innstilling: Kontrollkomite</vt:lpstr>
      <vt:lpstr>Valgkomité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ÅRSMØTE 22.04.20</dc:title>
  <dc:creator>Ola Sandness</dc:creator>
  <cp:lastModifiedBy>Erik Trondsen</cp:lastModifiedBy>
  <cp:revision>51</cp:revision>
  <dcterms:created xsi:type="dcterms:W3CDTF">2020-04-05T12:28:39Z</dcterms:created>
  <dcterms:modified xsi:type="dcterms:W3CDTF">2024-03-19T13:48:53Z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0x0101002A468B86DF59184E836E37362045A4E0</vt:lpwstr>
  </property>
  <property fmtid="{D5CDD505-2E9C-101B-9397-08002B2CF9AE}" pid="3" name="MediaServiceImageTags">
    <vt:lpwstr/>
  </property>
</Properties>
</file>